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1" r:id="rId4"/>
    <p:sldMasterId id="2147483915" r:id="rId5"/>
    <p:sldMasterId id="2147483926" r:id="rId6"/>
    <p:sldMasterId id="2147483951" r:id="rId7"/>
    <p:sldMasterId id="2147483972" r:id="rId8"/>
    <p:sldMasterId id="2147484008" r:id="rId9"/>
  </p:sldMasterIdLst>
  <p:notesMasterIdLst>
    <p:notesMasterId r:id="rId22"/>
  </p:notesMasterIdLst>
  <p:handoutMasterIdLst>
    <p:handoutMasterId r:id="rId23"/>
  </p:handoutMasterIdLst>
  <p:sldIdLst>
    <p:sldId id="666" r:id="rId10"/>
    <p:sldId id="664" r:id="rId11"/>
    <p:sldId id="2216" r:id="rId12"/>
    <p:sldId id="483" r:id="rId13"/>
    <p:sldId id="286" r:id="rId14"/>
    <p:sldId id="293" r:id="rId15"/>
    <p:sldId id="2221" r:id="rId16"/>
    <p:sldId id="2222" r:id="rId17"/>
    <p:sldId id="2223" r:id="rId18"/>
    <p:sldId id="2224" r:id="rId19"/>
    <p:sldId id="2225" r:id="rId20"/>
    <p:sldId id="1625" r:id="rId21"/>
  </p:sldIdLst>
  <p:sldSz cx="12192000" cy="6858000"/>
  <p:notesSz cx="6858000" cy="92964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911" userDrawn="1">
          <p15:clr>
            <a:srgbClr val="A4A3A4"/>
          </p15:clr>
        </p15:guide>
        <p15:guide id="3" orient="horz" pos="1199" userDrawn="1">
          <p15:clr>
            <a:srgbClr val="A4A3A4"/>
          </p15:clr>
        </p15:guide>
        <p15:guide id="4" orient="horz" pos="1487" userDrawn="1">
          <p15:clr>
            <a:srgbClr val="A4A3A4"/>
          </p15:clr>
        </p15:guide>
        <p15:guide id="5" orient="horz" pos="2729" userDrawn="1">
          <p15:clr>
            <a:srgbClr val="A4A3A4"/>
          </p15:clr>
        </p15:guide>
        <p15:guide id="6" orient="horz" pos="4176" userDrawn="1">
          <p15:clr>
            <a:srgbClr val="A4A3A4"/>
          </p15:clr>
        </p15:guide>
        <p15:guide id="7" pos="3840" userDrawn="1">
          <p15:clr>
            <a:srgbClr val="A4A3A4"/>
          </p15:clr>
        </p15:guide>
        <p15:guide id="8" pos="327" userDrawn="1">
          <p15:clr>
            <a:srgbClr val="A4A3A4"/>
          </p15:clr>
        </p15:guide>
        <p15:guide id="9" pos="7069" userDrawn="1">
          <p15:clr>
            <a:srgbClr val="A4A3A4"/>
          </p15:clr>
        </p15:guide>
        <p15:guide id="10" pos="7357"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459BDD"/>
    <a:srgbClr val="FFFFFF"/>
    <a:srgbClr val="D9D9D9"/>
    <a:srgbClr val="D3D3D3"/>
    <a:srgbClr val="EFEFEF"/>
    <a:srgbClr val="E6E6E6"/>
    <a:srgbClr val="00BCF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149" y="51"/>
      </p:cViewPr>
      <p:guideLst>
        <p:guide orient="horz" pos="2160"/>
        <p:guide orient="horz" pos="911"/>
        <p:guide orient="horz" pos="1199"/>
        <p:guide orient="horz" pos="1487"/>
        <p:guide orient="horz" pos="2729"/>
        <p:guide orient="horz" pos="4176"/>
        <p:guide pos="3840"/>
        <p:guide pos="327"/>
        <p:guide pos="7069"/>
        <p:guide pos="73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r>
              <a:rPr lang="en-US">
                <a:latin typeface="Segoe UI" pitchFamily="34" charset="0"/>
              </a:rPr>
              <a:t>Microsoft Azure Overview</a:t>
            </a:r>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126C4AC0-4315-44D1-8268-F58D6F432E18}" type="datetimeFigureOut">
              <a:rPr lang="en-US" smtClean="0">
                <a:latin typeface="Segoe UI" pitchFamily="34" charset="0"/>
              </a:rPr>
              <a:t>6/10/2020</a:t>
            </a:fld>
            <a:endParaRPr lang="en-US">
              <a:latin typeface="Segoe UI" pitchFamily="34" charset="0"/>
            </a:endParaRPr>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latin typeface="Segoe UI" pitchFamily="34" charset="0"/>
            </a:endParaRPr>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FF899423-EDC2-457D-B42B-E8AC52DB47D2}"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11501300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atin typeface="Segoe UI" pitchFamily="34" charset="0"/>
              </a:defRPr>
            </a:lvl1pPr>
          </a:lstStyle>
          <a:p>
            <a:r>
              <a:rPr lang="en-US"/>
              <a:t>Microsoft Azure Overview</a:t>
            </a:r>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atin typeface="Segoe UI" pitchFamily="34" charset="0"/>
              </a:defRPr>
            </a:lvl1pPr>
          </a:lstStyle>
          <a:p>
            <a:fld id="{CAE3F082-F902-42D8-A765-720E172C3194}" type="datetimeFigureOut">
              <a:rPr lang="en-US" smtClean="0"/>
              <a:pPr/>
              <a:t>6/10/2020</a:t>
            </a:fld>
            <a:endParaRPr lang="en-US"/>
          </a:p>
        </p:txBody>
      </p:sp>
      <p:sp>
        <p:nvSpPr>
          <p:cNvPr id="4" name="Slide Image Placeholder 3"/>
          <p:cNvSpPr>
            <a:spLocks noGrp="1" noRot="1" noChangeAspect="1"/>
          </p:cNvSpPr>
          <p:nvPr>
            <p:ph type="sldImg" idx="2"/>
          </p:nvPr>
        </p:nvSpPr>
        <p:spPr>
          <a:xfrm>
            <a:off x="3302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atin typeface="Segoe UI" pitchFamily="34" charset="0"/>
              </a:defRPr>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atin typeface="Segoe UI" pitchFamily="34" charset="0"/>
              </a:defRPr>
            </a:lvl1pPr>
          </a:lstStyle>
          <a:p>
            <a:fld id="{82AABF77-E2E4-44CA-BA5C-65E132CF08D8}" type="slidenum">
              <a:rPr lang="en-US" smtClean="0"/>
              <a:pPr/>
              <a:t>‹#›</a:t>
            </a:fld>
            <a:endParaRPr lang="en-US"/>
          </a:p>
        </p:txBody>
      </p:sp>
    </p:spTree>
    <p:extLst>
      <p:ext uri="{BB962C8B-B14F-4D97-AF65-F5344CB8AC3E}">
        <p14:creationId xmlns:p14="http://schemas.microsoft.com/office/powerpoint/2010/main" val="1716936007"/>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Segoe UI" pitchFamily="34" charset="0"/>
        <a:ea typeface="+mn-ea"/>
        <a:cs typeface="+mn-cs"/>
      </a:defRPr>
    </a:lvl1pPr>
    <a:lvl2pPr marL="609493" algn="l" defTabSz="1218987" rtl="0" eaLnBrk="1" latinLnBrk="0" hangingPunct="1">
      <a:defRPr sz="1600" kern="1200">
        <a:solidFill>
          <a:schemeClr val="tx1"/>
        </a:solidFill>
        <a:latin typeface="Segoe UI" pitchFamily="34" charset="0"/>
        <a:ea typeface="+mn-ea"/>
        <a:cs typeface="+mn-cs"/>
      </a:defRPr>
    </a:lvl2pPr>
    <a:lvl3pPr marL="1218987" algn="l" defTabSz="1218987" rtl="0" eaLnBrk="1" latinLnBrk="0" hangingPunct="1">
      <a:defRPr sz="1600" kern="1200">
        <a:solidFill>
          <a:schemeClr val="tx1"/>
        </a:solidFill>
        <a:latin typeface="Segoe UI" pitchFamily="34" charset="0"/>
        <a:ea typeface="+mn-ea"/>
        <a:cs typeface="+mn-cs"/>
      </a:defRPr>
    </a:lvl3pPr>
    <a:lvl4pPr marL="1828480" algn="l" defTabSz="1218987" rtl="0" eaLnBrk="1" latinLnBrk="0" hangingPunct="1">
      <a:defRPr sz="1600" kern="1200">
        <a:solidFill>
          <a:schemeClr val="tx1"/>
        </a:solidFill>
        <a:latin typeface="Segoe UI" pitchFamily="34" charset="0"/>
        <a:ea typeface="+mn-ea"/>
        <a:cs typeface="+mn-cs"/>
      </a:defRPr>
    </a:lvl4pPr>
    <a:lvl5pPr marL="2437973" algn="l" defTabSz="1218987" rtl="0" eaLnBrk="1" latinLnBrk="0" hangingPunct="1">
      <a:defRPr sz="1600" kern="1200">
        <a:solidFill>
          <a:schemeClr val="tx1"/>
        </a:solidFill>
        <a:latin typeface="Segoe UI" pitchFamily="34" charset="0"/>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zure.microsoft.com/en-us/resources/videos/azure-friday-virtual-machine-planned-maintenance-rafalovich/"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docs.microsoft.com/en-us/azure/virtual-machines/windows/scheduled-events" TargetMode="External"/><Relationship Id="rId5" Type="http://schemas.openxmlformats.org/officeDocument/2006/relationships/hyperlink" Target="https://azure.microsoft.com/en-us/resources/videos/azure-monitor-notifications/" TargetMode="External"/><Relationship Id="rId4" Type="http://schemas.openxmlformats.org/officeDocument/2006/relationships/hyperlink" Target="https://docs.microsoft.com/en-us/azure/monitoring-and-diagnostics/monitoring-activity-log-alert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get started, let’s take an overview</a:t>
            </a:r>
            <a:r>
              <a:rPr lang="en-US" baseline="0"/>
              <a:t> look at Azure Virtual Machines.</a:t>
            </a:r>
            <a:endParaRPr lang="en-US"/>
          </a:p>
        </p:txBody>
      </p:sp>
      <p:sp>
        <p:nvSpPr>
          <p:cNvPr id="4" name="Slide Number Placeholder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121898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5179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build-out of DMSA.  Supports hybrid\on-premises too through ADF \ Blob \ Stretch.</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6/10/2020 8:48 AM</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2341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10"/>
          </p:nvPr>
        </p:nvSpPr>
        <p:spPr/>
        <p:txBody>
          <a:bodyPr/>
          <a:lstStyle/>
          <a:p>
            <a:fld id="{82AABF77-E2E4-44CA-BA5C-65E132CF08D8}" type="slidenum">
              <a:rPr lang="en-US" smtClean="0"/>
              <a:pPr/>
              <a:t>12</a:t>
            </a:fld>
            <a:endParaRPr lang="en-US"/>
          </a:p>
        </p:txBody>
      </p:sp>
    </p:spTree>
    <p:extLst>
      <p:ext uri="{BB962C8B-B14F-4D97-AF65-F5344CB8AC3E}">
        <p14:creationId xmlns:p14="http://schemas.microsoft.com/office/powerpoint/2010/main" val="1101007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defTabSz="950022">
              <a:spcBef>
                <a:spcPts val="1247"/>
              </a:spcBef>
              <a:buClr>
                <a:srgbClr val="FFFFFF"/>
              </a:buClr>
              <a:buNone/>
              <a:defRPr/>
            </a:pPr>
            <a:r>
              <a:rPr lang="en-US" sz="1600"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aking</a:t>
            </a: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a deeper look at some of the key services that constitute Azure IaaS. We will go into a little bit more detail into each of these services</a:t>
            </a:r>
          </a:p>
          <a:p>
            <a:pPr marL="0" lvl="1" indent="0" defTabSz="950022">
              <a:spcBef>
                <a:spcPts val="1247"/>
              </a:spcBef>
              <a:buClr>
                <a:srgbClr val="FFFFFF"/>
              </a:buClr>
              <a:buNone/>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 four core technologies are Compute, Network, Storage and Management</a:t>
            </a:r>
          </a:p>
          <a:p>
            <a:pPr marL="0" lvl="1" indent="0" defTabSz="950022">
              <a:spcBef>
                <a:spcPts val="1247"/>
              </a:spcBef>
              <a:buClr>
                <a:srgbClr val="FFFFFF"/>
              </a:buClr>
              <a:buNone/>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Compute:</a:t>
            </a: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Machines is no different from the Virtual Machines you run on premise</a:t>
            </a: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go into the concept of Availability sets that provides you better availability on the platform. Create available solutions. 99.95%</a:t>
            </a:r>
          </a:p>
          <a:p>
            <a:pPr marL="0" lvl="1" indent="0" defTabSz="950022">
              <a:spcBef>
                <a:spcPts val="1247"/>
              </a:spcBef>
              <a:buClr>
                <a:srgbClr val="FFFFFF"/>
              </a:buClr>
              <a:buFontTx/>
              <a:buNone/>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Scale sets, for </a:t>
            </a:r>
            <a:r>
              <a:rPr lang="en-US" sz="1600"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autoscaling</a:t>
            </a: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VM extensions – custom run scripts</a:t>
            </a:r>
          </a:p>
          <a:p>
            <a:pPr marL="291179" lvl="1" indent="-291179" defTabSz="950022">
              <a:spcBef>
                <a:spcPts val="1247"/>
              </a:spcBef>
              <a:buClr>
                <a:srgbClr val="FFFFFF"/>
              </a:buClr>
              <a:buFontTx/>
              <a:buChar cha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Network:</a:t>
            </a:r>
          </a:p>
          <a:p>
            <a:pPr marL="291179" lvl="1" indent="-291179" defTabSz="950022">
              <a:spcBef>
                <a:spcPts val="1247"/>
              </a:spcBef>
              <a:buClr>
                <a:srgbClr val="FFFFFF"/>
              </a:buClr>
              <a:buFontTx/>
              <a:buChar cha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1179" lvl="1" indent="-291179" defTabSz="950022">
              <a:spcBef>
                <a:spcPts val="1247"/>
              </a:spcBef>
              <a:buClr>
                <a:srgbClr val="FFFFFF"/>
              </a:buClr>
              <a:buFontTx/>
              <a:buChar cha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Virtual network similar to on-</a:t>
            </a:r>
            <a:r>
              <a:rPr lang="en-US" sz="1600" kern="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prem</a:t>
            </a: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 allow VMs to connect on a private network in the cloud. It provides an isolated and secure environment for your applications.</a:t>
            </a: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different types of connectivity – IPSec VPN or ExpressRoute (private network on a telecom provider, highest level of security)</a:t>
            </a: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Bring your own network to Azure, most of the networking technologies you are familiar with are available on Azure</a:t>
            </a: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There are different ways to connect to Azure such as VPN, ExpressRoute that we will talk about</a:t>
            </a: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will also talk about features like Load balancing, DNS</a:t>
            </a: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What does Traffic manager do – distribute traffic</a:t>
            </a:r>
          </a:p>
          <a:p>
            <a:pPr marL="291179" lvl="1" indent="-291179" defTabSz="950022">
              <a:spcBef>
                <a:spcPts val="1247"/>
              </a:spcBef>
              <a:buClr>
                <a:srgbClr val="FFFFFF"/>
              </a:buClr>
              <a:buFontTx/>
              <a:buChar char="-"/>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50022">
              <a:spcBef>
                <a:spcPts val="1247"/>
              </a:spcBef>
              <a:buClr>
                <a:srgbClr val="FFFFFF"/>
              </a:buClr>
              <a:buNone/>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Storage:</a:t>
            </a:r>
          </a:p>
          <a:p>
            <a:pPr marL="291179" marR="0" lvl="1" indent="-291179" algn="l" defTabSz="950022" rtl="0" eaLnBrk="1" fontAlgn="auto" latinLnBrk="0" hangingPunct="1">
              <a:lnSpc>
                <a:spcPct val="100000"/>
              </a:lnSpc>
              <a:spcBef>
                <a:spcPts val="1247"/>
              </a:spcBef>
              <a:spcAft>
                <a:spcPts val="0"/>
              </a:spcAft>
              <a:buClr>
                <a:srgbClr val="FFFFFF"/>
              </a:buClr>
              <a:buSzTx/>
              <a:buFontTx/>
              <a:buChar char="-"/>
              <a:tabLst/>
              <a:defRPr/>
            </a:pPr>
            <a:r>
              <a:rPr lang="en-US" sz="1600"/>
              <a:t>Azure Storage offers different sets of storage services for various business needs. Some of them being disks connecting to a VM or Blob storage for unstructured data</a:t>
            </a:r>
            <a:endPar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VMs connect to Disks – there are different options Standard or Premium disks based on whether you want higher throughput and lower latency</a:t>
            </a:r>
          </a:p>
          <a:p>
            <a:pPr marL="291179" lvl="1" indent="-291179" defTabSz="950022">
              <a:spcBef>
                <a:spcPts val="1247"/>
              </a:spcBef>
              <a:buClr>
                <a:srgbClr val="FFFFFF"/>
              </a:buClr>
              <a:buFontTx/>
              <a:buChar char="-"/>
              <a:defRPr/>
            </a:pPr>
            <a:r>
              <a:rPr lang="en-US" sz="1600"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We have object storage for your storage needs. We recently launched also Cool storage if you don’t need frequent access</a:t>
            </a:r>
          </a:p>
          <a:p>
            <a:pPr marL="0" marR="0" lvl="1" indent="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None/>
              <a:tabLst/>
              <a:defRPr/>
            </a:pPr>
            <a:r>
              <a:rPr lang="en-US" sz="1600"/>
              <a:t>  </a:t>
            </a:r>
          </a:p>
          <a:p>
            <a:pPr marL="0" marR="0" lvl="1" indent="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None/>
              <a:tabLst/>
              <a:defRPr/>
            </a:pPr>
            <a:r>
              <a:rPr lang="en-US" sz="1600"/>
              <a:t>Management</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a:t>Management across the these various foundational services. Some of the services including portal, AD, MFA, </a:t>
            </a:r>
            <a:r>
              <a:rPr lang="en-US" sz="1600" err="1"/>
              <a:t>Keyvault</a:t>
            </a:r>
            <a:r>
              <a:rPr lang="en-US" sz="1600"/>
              <a:t>, marketplace.</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a:t>Security</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a:t>AD for identity management</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r>
              <a:rPr lang="en-US" sz="1600"/>
              <a:t>ARM management, powerful – templatized</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endParaRPr lang="en-US" sz="1600"/>
          </a:p>
          <a:p>
            <a:r>
              <a:rPr lang="en-US"/>
              <a:t>We’re excited to announce the availability of a </a:t>
            </a:r>
            <a:r>
              <a:rPr lang="en-US">
                <a:hlinkClick r:id="rId3"/>
              </a:rPr>
              <a:t>new planned maintenance experience</a:t>
            </a:r>
            <a:r>
              <a:rPr lang="en-US"/>
              <a:t> in Azure, providing you more control, better communication, and better visibility. While most planned maintenance is performed without any impact to your virtual machines using memory preserving maintenance, some do require a reboot to improve reliability, performance, and security.</a:t>
            </a:r>
          </a:p>
          <a:p>
            <a:r>
              <a:rPr lang="en-US" b="1"/>
              <a:t>What’s new?</a:t>
            </a:r>
          </a:p>
          <a:p>
            <a:r>
              <a:rPr lang="en-US" b="1"/>
              <a:t>More control:</a:t>
            </a:r>
            <a:r>
              <a:rPr lang="en-US"/>
              <a:t> You now have the option to proactively initiate a redeploy of your VMs on your schedule within a pre-communicated window, ensuring that planned maintenance will be performed when it is most convenient for you.</a:t>
            </a:r>
          </a:p>
          <a:p>
            <a:r>
              <a:rPr lang="en-US" b="1"/>
              <a:t>Better communication:</a:t>
            </a:r>
            <a:r>
              <a:rPr lang="en-US"/>
              <a:t> We added planned maintenance to the Azure Monitor experience where you can </a:t>
            </a:r>
            <a:r>
              <a:rPr lang="en-US">
                <a:hlinkClick r:id="rId4"/>
              </a:rPr>
              <a:t>create log-based alerts</a:t>
            </a:r>
            <a:r>
              <a:rPr lang="en-US"/>
              <a:t>. With </a:t>
            </a:r>
            <a:r>
              <a:rPr lang="en-US">
                <a:hlinkClick r:id="rId5"/>
              </a:rPr>
              <a:t>Azure Monitor notifications</a:t>
            </a:r>
            <a:r>
              <a:rPr lang="en-US"/>
              <a:t>, you can add multiple email recipients to maintenance alerts, receive SMS messages, and configure </a:t>
            </a:r>
            <a:r>
              <a:rPr lang="en-US" err="1"/>
              <a:t>webhooks</a:t>
            </a:r>
            <a:r>
              <a:rPr lang="en-US"/>
              <a:t>, which integrate with your third-party software, to alert you of upcoming maintenance.</a:t>
            </a:r>
          </a:p>
          <a:p>
            <a:r>
              <a:rPr lang="en-US" b="1"/>
              <a:t>Better visibility:</a:t>
            </a:r>
            <a:r>
              <a:rPr lang="en-US"/>
              <a:t> We recently introduced Azure Service Health in the Azure Portal, which provides you planned maintenance information at the VM level. Additionally, we introduced </a:t>
            </a:r>
            <a:r>
              <a:rPr lang="en-US">
                <a:hlinkClick r:id="rId6"/>
              </a:rPr>
              <a:t>Scheduled Events</a:t>
            </a:r>
            <a:r>
              <a:rPr lang="en-US"/>
              <a:t>, which surfaces information, including upcoming planned maintenance, via REST API in the VM. You can use this capability as part of maintenance preparation. Lastly you can view upcoming maintenance information via PowerShell and CLI.</a:t>
            </a:r>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endParaRPr lang="en-US" sz="1600"/>
          </a:p>
          <a:p>
            <a:pPr marL="285750" marR="0" lvl="1" indent="-285750" algn="l" defTabSz="932308" rtl="0" eaLnBrk="1" fontAlgn="auto" latinLnBrk="0" hangingPunct="1">
              <a:lnSpc>
                <a:spcPct val="90000"/>
              </a:lnSpc>
              <a:spcBef>
                <a:spcPts val="1224"/>
              </a:spcBef>
              <a:spcAft>
                <a:spcPts val="340"/>
              </a:spcAft>
              <a:buClr>
                <a:srgbClr val="FFFFFF"/>
              </a:buClr>
              <a:buSzTx/>
              <a:buFontTx/>
              <a:buChar char="-"/>
              <a:tabLst/>
              <a:defRPr/>
            </a:pPr>
            <a:endParaRPr lang="en-US" sz="1600"/>
          </a:p>
          <a:p>
            <a:pPr marL="285750" marR="0" lvl="1" indent="-285750" algn="l" defTabSz="932308" rtl="0" eaLnBrk="1" fontAlgn="auto" latinLnBrk="0" hangingPunct="1">
              <a:lnSpc>
                <a:spcPct val="90000"/>
              </a:lnSpc>
              <a:spcBef>
                <a:spcPts val="1224"/>
              </a:spcBef>
              <a:spcAft>
                <a:spcPts val="340"/>
              </a:spcAft>
              <a:buClr>
                <a:srgbClr val="FFFFFF"/>
              </a:buClr>
              <a:buSzTx/>
              <a:buFont typeface="Arial" panose="020B0604020202020204" pitchFamily="34" charset="0"/>
              <a:buChar char="•"/>
              <a:tabLst/>
              <a:defRPr/>
            </a:pPr>
            <a:endParaRPr lang="en-US" sz="1600"/>
          </a:p>
          <a:p>
            <a:pPr marL="0" lvl="1" indent="0" defTabSz="932308">
              <a:lnSpc>
                <a:spcPct val="90000"/>
              </a:lnSpc>
              <a:spcBef>
                <a:spcPts val="1224"/>
              </a:spcBef>
              <a:buClr>
                <a:srgbClr val="FFFFFF"/>
              </a:buClr>
              <a:buNone/>
              <a:defRPr/>
            </a:pPr>
            <a:endParaRPr lang="en-US" sz="1600" b="1"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32308">
              <a:lnSpc>
                <a:spcPct val="90000"/>
              </a:lnSpc>
              <a:spcBef>
                <a:spcPts val="1224"/>
              </a:spcBef>
              <a:buClr>
                <a:srgbClr val="FFFFFF"/>
              </a:buClr>
              <a:buNone/>
              <a:defRPr/>
            </a:pPr>
            <a:endParaRPr lang="en-US" sz="1600" b="1"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0" lvl="1" indent="0" defTabSz="932308">
              <a:lnSpc>
                <a:spcPct val="90000"/>
              </a:lnSpc>
              <a:spcBef>
                <a:spcPts val="1224"/>
              </a:spcBef>
              <a:buClr>
                <a:srgbClr val="FFFFFF"/>
              </a:buClr>
              <a:buNone/>
              <a:defRPr/>
            </a:pPr>
            <a:endParaRPr lang="en-US" sz="1600" b="1" kern="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0428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Azure IaaS is designed for high-end workloads and will automatically scale up or down to 1000 instances</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Azure has all the power &amp; flexibility of a Virtual Machine:</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Minimal learning curve for existing virtualization pros </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Run most Windows or Linux-based workloads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Easiest target for migrating to the cloud</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Flexible instance sizes—use the best fit for your workload </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Advanced networking and storage capabilities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Per second billing with pay-as-you-go billing (or RI)</a:t>
            </a:r>
            <a:endParaRPr lang="en-US">
              <a:gradFill>
                <a:gsLst>
                  <a:gs pos="0">
                    <a:srgbClr val="FFFFFF"/>
                  </a:gs>
                  <a:gs pos="100000">
                    <a:srgbClr val="FFFFFF"/>
                  </a:gs>
                </a:gsLst>
                <a:lin ang="5400000" scaled="0"/>
              </a:gradFill>
              <a:ea typeface="Segoe UI" pitchFamily="34" charset="0"/>
              <a:cs typeface="Segoe UI" pitchFamily="34" charset="0"/>
            </a:endParaRP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For existing virtualization pros, the learning curve is minimal as Azure runs on most Windows or Linux-based workloads</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Virtual Machines offer advanced networking &amp; storage capabilities</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Virtual Machine Scale Sets: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All of the power and flexibility of a Virtual Machine</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Designed for high-end workloads</a:t>
            </a:r>
          </a:p>
          <a:p>
            <a:pPr marL="760301" lvl="1" indent="-174708" defTabSz="950464">
              <a:spcAft>
                <a:spcPts val="611"/>
              </a:spcAft>
              <a:buFont typeface="Arial" panose="020B0604020202020204" pitchFamily="34" charset="0"/>
              <a:buChar char="•"/>
              <a:defRPr/>
            </a:pPr>
            <a:r>
              <a:rPr lang="en-US" kern="0">
                <a:solidFill>
                  <a:srgbClr val="3E3D4D"/>
                </a:solidFill>
                <a:latin typeface="Segoe UI" panose="020B0502040204020203" pitchFamily="34" charset="0"/>
                <a:cs typeface="Segoe UI" panose="020B0502040204020203" pitchFamily="34" charset="0"/>
              </a:rPr>
              <a:t>Automatically scale up (or down) to 1000 instances </a:t>
            </a:r>
          </a:p>
          <a:p>
            <a:pPr marL="349415" indent="-349415" defTabSz="950189" fontAlgn="base">
              <a:lnSpc>
                <a:spcPct val="90000"/>
              </a:lnSpc>
              <a:spcBef>
                <a:spcPct val="0"/>
              </a:spcBef>
              <a:spcAft>
                <a:spcPct val="0"/>
              </a:spcAft>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Availability Sets:</a:t>
            </a:r>
          </a:p>
          <a:p>
            <a:pPr marL="174708" indent="-174708">
              <a:buFont typeface="Arial" panose="020B0604020202020204" pitchFamily="34" charset="0"/>
              <a:buChar char="•"/>
            </a:pPr>
            <a:r>
              <a:rPr lang="en-US">
                <a:gradFill>
                  <a:gsLst>
                    <a:gs pos="0">
                      <a:srgbClr val="FFFFFF"/>
                    </a:gs>
                    <a:gs pos="100000">
                      <a:srgbClr val="FFFFFF"/>
                    </a:gs>
                  </a:gsLst>
                  <a:lin ang="5400000" scaled="0"/>
                </a:gradFill>
                <a:ea typeface="Segoe UI" pitchFamily="34" charset="0"/>
                <a:cs typeface="Segoe UI" pitchFamily="34" charset="0"/>
              </a:rPr>
              <a:t>Disks: </a:t>
            </a:r>
            <a:r>
              <a:rPr lang="en-US"/>
              <a:t>Persistent, secured disk storage for Azure Virtual Machines</a:t>
            </a:r>
          </a:p>
          <a:p>
            <a:pPr marL="640594" lvl="1" indent="-174708">
              <a:buFont typeface="Arial" panose="020B0604020202020204" pitchFamily="34" charset="0"/>
              <a:buChar char="•"/>
            </a:pPr>
            <a:r>
              <a:rPr lang="en-US"/>
              <a:t>Simple scaling on demand lets you create thousands of disks simultaneously in minutes</a:t>
            </a:r>
          </a:p>
          <a:p>
            <a:pPr marL="640594" lvl="1" indent="-174708">
              <a:buFont typeface="Arial" panose="020B0604020202020204" pitchFamily="34" charset="0"/>
              <a:buChar char="•"/>
            </a:pPr>
            <a:r>
              <a:rPr lang="en-US"/>
              <a:t>Industry-leading durability and availability simultaneously replicates your data to three different replicas.</a:t>
            </a:r>
          </a:p>
          <a:p>
            <a:pPr marL="640594" lvl="1" indent="-174708">
              <a:buFont typeface="Arial" panose="020B0604020202020204" pitchFamily="34" charset="0"/>
              <a:buChar char="•"/>
            </a:pPr>
            <a:r>
              <a:rPr lang="en-US"/>
              <a:t>Offers you more security with granular access control</a:t>
            </a:r>
          </a:p>
          <a:p>
            <a:pPr marL="640594" lvl="1" indent="-174708">
              <a:buFont typeface="Arial" panose="020B0604020202020204" pitchFamily="34" charset="0"/>
              <a:buChar char="•"/>
            </a:pPr>
            <a:r>
              <a:rPr lang="en-US"/>
              <a:t>Lets you easily migrate in minutes</a:t>
            </a:r>
          </a:p>
          <a:p>
            <a:pPr marL="640594" lvl="1" indent="-174708">
              <a:buFont typeface="Arial" panose="020B0604020202020204" pitchFamily="34" charset="0"/>
              <a:buChar char="•"/>
            </a:pPr>
            <a:r>
              <a:rPr lang="en-US"/>
              <a:t>Multiple storage options available</a:t>
            </a:r>
          </a:p>
          <a:p>
            <a:pPr marL="640594" lvl="1" indent="-174708">
              <a:buFont typeface="Arial" panose="020B0604020202020204" pitchFamily="34" charset="0"/>
              <a:buChar char="•"/>
            </a:pPr>
            <a:endParaRPr lang="en-US"/>
          </a:p>
          <a:p>
            <a:pPr defTabSz="950189" fontAlgn="base">
              <a:lnSpc>
                <a:spcPct val="90000"/>
              </a:lnSpc>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330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11271DC-C3DF-4AC1-A0DB-9BFAF772F40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1571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762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6502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601335-BDA8-46EF-A64C-8ACAB223EC4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2295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AD2E95-9E8E-43DF-8C23-5FE8184936C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72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3397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gif"/></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6.xml"/><Relationship Id="rId4" Type="http://schemas.openxmlformats.org/officeDocument/2006/relationships/image" Target="../media/image33.png"/></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gi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gi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gi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gi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gi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gif"/><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gif"/><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2.wdp"/></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gif"/><Relationship Id="rId1" Type="http://schemas.openxmlformats.org/officeDocument/2006/relationships/slideMaster" Target="../slideMasters/slideMaster1.xml"/><Relationship Id="rId5" Type="http://schemas.openxmlformats.org/officeDocument/2006/relationships/image" Target="../media/image7.png"/><Relationship Id="rId4" Type="http://schemas.microsoft.com/office/2007/relationships/hdphoto" Target="../media/hdphoto2.wdp"/></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2.png"/><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8.gif"/><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4.png"/><Relationship Id="rId1" Type="http://schemas.openxmlformats.org/officeDocument/2006/relationships/slideMaster" Target="../slideMasters/slideMaster4.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gif"/><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 y="-1805"/>
            <a:ext cx="12191377" cy="6861610"/>
          </a:xfrm>
          <a:prstGeom prst="rect">
            <a:avLst/>
          </a:prstGeom>
        </p:spPr>
      </p:pic>
      <p:sp>
        <p:nvSpPr>
          <p:cNvPr id="2" name="Title 1"/>
          <p:cNvSpPr>
            <a:spLocks noGrp="1"/>
          </p:cNvSpPr>
          <p:nvPr>
            <p:ph type="ctrTitle" hasCustomPrompt="1"/>
          </p:nvPr>
        </p:nvSpPr>
        <p:spPr>
          <a:xfrm>
            <a:off x="1165663" y="2084172"/>
            <a:ext cx="9860674" cy="1793104"/>
          </a:xfrm>
        </p:spPr>
        <p:txBody>
          <a:bodyPr lIns="0" tIns="0" rIns="0" bIns="0" anchor="ctr">
            <a:noAutofit/>
          </a:bodyPr>
          <a:lstStyle>
            <a:lvl1pPr>
              <a:defRPr sz="5882" baseline="0">
                <a:solidFill>
                  <a:srgbClr val="0D5387"/>
                </a:solidFill>
                <a:latin typeface="Segoe UI" panose="020B0502040204020203" pitchFamily="34" charset="0"/>
              </a:defRPr>
            </a:lvl1pPr>
          </a:lstStyle>
          <a:p>
            <a:r>
              <a:rPr lang="en-US"/>
              <a:t>Presentation Title Goes Here</a:t>
            </a:r>
            <a:br>
              <a:rPr lang="en-US"/>
            </a:br>
            <a:r>
              <a:rPr lang="en-US"/>
              <a:t>and Can Run Two Lines Max</a:t>
            </a:r>
          </a:p>
        </p:txBody>
      </p:sp>
      <p:sp>
        <p:nvSpPr>
          <p:cNvPr id="3" name="Subtitle 2"/>
          <p:cNvSpPr>
            <a:spLocks noGrp="1"/>
          </p:cNvSpPr>
          <p:nvPr>
            <p:ph type="subTitle" idx="1" hasCustomPrompt="1"/>
          </p:nvPr>
        </p:nvSpPr>
        <p:spPr>
          <a:xfrm>
            <a:off x="1165663" y="3877275"/>
            <a:ext cx="7395505" cy="896552"/>
          </a:xfrm>
        </p:spPr>
        <p:txBody>
          <a:bodyPr lIns="0" tIns="0" rIns="0" bIns="0" anchor="ctr">
            <a:normAutofit/>
          </a:bodyPr>
          <a:lstStyle>
            <a:lvl1pPr marL="0" indent="0" algn="l">
              <a:lnSpc>
                <a:spcPct val="90000"/>
              </a:lnSpc>
              <a:spcBef>
                <a:spcPts val="588"/>
              </a:spcBef>
              <a:buNone/>
              <a:defRPr sz="1372" baseline="0">
                <a:solidFill>
                  <a:schemeClr val="tx1"/>
                </a:solidFill>
              </a:defRPr>
            </a:lvl1pPr>
            <a:lvl2pPr marL="592287" indent="0" algn="ctr">
              <a:buNone/>
              <a:defRPr>
                <a:solidFill>
                  <a:schemeClr val="tx1">
                    <a:tint val="75000"/>
                  </a:schemeClr>
                </a:solidFill>
              </a:defRPr>
            </a:lvl2pPr>
            <a:lvl3pPr marL="1184575" indent="0" algn="ctr">
              <a:buNone/>
              <a:defRPr>
                <a:solidFill>
                  <a:schemeClr val="tx1">
                    <a:tint val="75000"/>
                  </a:schemeClr>
                </a:solidFill>
              </a:defRPr>
            </a:lvl3pPr>
            <a:lvl4pPr marL="1776861" indent="0" algn="ctr">
              <a:buNone/>
              <a:defRPr>
                <a:solidFill>
                  <a:schemeClr val="tx1">
                    <a:tint val="75000"/>
                  </a:schemeClr>
                </a:solidFill>
              </a:defRPr>
            </a:lvl4pPr>
            <a:lvl5pPr marL="2369149" indent="0" algn="ctr">
              <a:buNone/>
              <a:defRPr>
                <a:solidFill>
                  <a:schemeClr val="tx1">
                    <a:tint val="75000"/>
                  </a:schemeClr>
                </a:solidFill>
              </a:defRPr>
            </a:lvl5pPr>
            <a:lvl6pPr marL="2961436" indent="0" algn="ctr">
              <a:buNone/>
              <a:defRPr>
                <a:solidFill>
                  <a:schemeClr val="tx1">
                    <a:tint val="75000"/>
                  </a:schemeClr>
                </a:solidFill>
              </a:defRPr>
            </a:lvl6pPr>
            <a:lvl7pPr marL="3553724" indent="0" algn="ctr">
              <a:buNone/>
              <a:defRPr>
                <a:solidFill>
                  <a:schemeClr val="tx1">
                    <a:tint val="75000"/>
                  </a:schemeClr>
                </a:solidFill>
              </a:defRPr>
            </a:lvl7pPr>
            <a:lvl8pPr marL="4146011" indent="0" algn="ctr">
              <a:buNone/>
              <a:defRPr>
                <a:solidFill>
                  <a:schemeClr val="tx1">
                    <a:tint val="75000"/>
                  </a:schemeClr>
                </a:solidFill>
              </a:defRPr>
            </a:lvl8pPr>
            <a:lvl9pPr marL="4738298" indent="0" algn="ctr">
              <a:buNone/>
              <a:defRPr>
                <a:solidFill>
                  <a:schemeClr val="tx1">
                    <a:tint val="75000"/>
                  </a:schemeClr>
                </a:solidFill>
              </a:defRPr>
            </a:lvl9pPr>
          </a:lstStyle>
          <a:p>
            <a:r>
              <a:rPr lang="en-US"/>
              <a:t>Speaker’s First &amp; Last Name | Speaker’s Title</a:t>
            </a:r>
          </a:p>
          <a:p>
            <a:r>
              <a:rPr lang="en-US"/>
              <a:t>Month Day, Year </a:t>
            </a:r>
          </a:p>
        </p:txBody>
      </p:sp>
      <p:pic>
        <p:nvPicPr>
          <p:cNvPr id="8"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37485" y="509769"/>
            <a:ext cx="3010077" cy="697912"/>
          </a:xfrm>
          <a:prstGeom prst="rect">
            <a:avLst/>
          </a:prstGeom>
        </p:spPr>
      </p:pic>
    </p:spTree>
    <p:extLst>
      <p:ext uri="{BB962C8B-B14F-4D97-AF65-F5344CB8AC3E}">
        <p14:creationId xmlns:p14="http://schemas.microsoft.com/office/powerpoint/2010/main" val="68510569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ue Color Block (L)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9" name="Rectangle 8"/>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Rectangle 9"/>
          <p:cNvSpPr/>
          <p:nvPr/>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a:t>Click to edit Master text styles</a:t>
            </a:r>
          </a:p>
        </p:txBody>
      </p:sp>
      <p:sp>
        <p:nvSpPr>
          <p:cNvPr id="11" name="Rectangle 10"/>
          <p:cNvSpPr/>
          <p:nvPr/>
        </p:nvSpPr>
        <p:spPr>
          <a:xfrm>
            <a:off x="0" y="0"/>
            <a:ext cx="6095688" cy="68598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0" y="0"/>
            <a:ext cx="6095688" cy="6859805"/>
          </a:xfrm>
          <a:prstGeom prst="rect">
            <a:avLst/>
          </a:prstGeom>
          <a:blipFill dpi="0" rotWithShape="1">
            <a:blip r:embed="rId4">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pic>
        <p:nvPicPr>
          <p:cNvPr id="12" name="Picture 11" descr="Main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99515825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987956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white">
          <a:xfrm>
            <a:off x="450079" y="470067"/>
            <a:ext cx="1460033" cy="304828"/>
          </a:xfrm>
          <a:prstGeom prst="rect">
            <a:avLst/>
          </a:prstGeom>
        </p:spPr>
      </p:pic>
    </p:spTree>
    <p:extLst>
      <p:ext uri="{BB962C8B-B14F-4D97-AF65-F5344CB8AC3E}">
        <p14:creationId xmlns:p14="http://schemas.microsoft.com/office/powerpoint/2010/main" val="794187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80860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0"/>
            <a:ext cx="12192000" cy="1232898"/>
          </a:xfrm>
        </p:spPr>
        <p:txBody>
          <a:bodyPr lIns="393192" tIns="393192" bIns="91440">
            <a:normAutofit/>
          </a:bodyPr>
          <a:lstStyle>
            <a:lvl1pPr marL="0" indent="0">
              <a:buNone/>
              <a:defRPr sz="4400">
                <a:solidFill>
                  <a:schemeClr val="tx2"/>
                </a:solidFill>
                <a:latin typeface="+mj-lt"/>
              </a:defRPr>
            </a:lvl1pPr>
          </a:lstStyle>
          <a:p>
            <a:pPr lvl="0"/>
            <a:r>
              <a:rPr lang="en-US"/>
              <a:t>Title</a:t>
            </a:r>
          </a:p>
        </p:txBody>
      </p:sp>
    </p:spTree>
    <p:extLst>
      <p:ext uri="{BB962C8B-B14F-4D97-AF65-F5344CB8AC3E}">
        <p14:creationId xmlns:p14="http://schemas.microsoft.com/office/powerpoint/2010/main" val="55127162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183653"/>
            <a:ext cx="11353800" cy="3066444"/>
          </a:xfrm>
        </p:spPr>
        <p:txBody>
          <a:bodyPr lIns="393192" anchor="t" anchorCtr="0">
            <a:normAutofit/>
          </a:bodyPr>
          <a:lstStyle>
            <a:lvl1pPr>
              <a:defRPr sz="6567">
                <a:solidFill>
                  <a:schemeClr val="bg1"/>
                </a:solidFill>
              </a:defRPr>
            </a:lvl1pPr>
          </a:lstStyle>
          <a:p>
            <a:r>
              <a:rPr lang="en-US"/>
              <a:t>Click to edit Master title style</a:t>
            </a:r>
          </a:p>
        </p:txBody>
      </p:sp>
    </p:spTree>
    <p:extLst>
      <p:ext uri="{BB962C8B-B14F-4D97-AF65-F5344CB8AC3E}">
        <p14:creationId xmlns:p14="http://schemas.microsoft.com/office/powerpoint/2010/main" val="124441953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cSld name="1_Titel und Inhal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1" y="228602"/>
            <a:ext cx="11151917" cy="498598"/>
          </a:xfrm>
        </p:spPr>
        <p:txBody>
          <a:bodyPr/>
          <a:lstStyle>
            <a:lvl1pPr>
              <a:defRPr sz="3600"/>
            </a:lvl1pPr>
          </a:lstStyle>
          <a:p>
            <a:r>
              <a:rPr lang="de-DE"/>
              <a:t>Titelmasterformat durch Klicken bearbeiten</a:t>
            </a:r>
            <a:endParaRPr lang="en-US"/>
          </a:p>
        </p:txBody>
      </p:sp>
      <p:sp>
        <p:nvSpPr>
          <p:cNvPr id="3" name="Content Placehold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a:xfrm>
            <a:off x="609600" y="6356353"/>
            <a:ext cx="2844800" cy="365125"/>
          </a:xfrm>
          <a:prstGeom prst="rect">
            <a:avLst/>
          </a:prstGeom>
        </p:spPr>
        <p:txBody>
          <a:bodyPr/>
          <a:lstStyle/>
          <a:p>
            <a:fld id="{3ACACFFA-4391-4EF7-9518-05B0C6AFD0D2}" type="datetime1">
              <a:rPr lang="en-US">
                <a:solidFill>
                  <a:srgbClr val="FFFFFF"/>
                </a:solidFill>
              </a:rPr>
              <a:pPr/>
              <a:t>6/10/2020</a:t>
            </a:fld>
            <a:endParaRPr lang="en-US">
              <a:solidFill>
                <a:srgbClr val="FFFFFF"/>
              </a:solidFill>
            </a:endParaRPr>
          </a:p>
        </p:txBody>
      </p:sp>
      <p:sp>
        <p:nvSpPr>
          <p:cNvPr id="5" name="Footer Placeholder 4"/>
          <p:cNvSpPr>
            <a:spLocks noGrp="1"/>
          </p:cNvSpPr>
          <p:nvPr>
            <p:ph type="ftr" sz="quarter" idx="11"/>
          </p:nvPr>
        </p:nvSpPr>
        <p:spPr>
          <a:xfrm>
            <a:off x="4165600" y="6356353"/>
            <a:ext cx="3860800" cy="365125"/>
          </a:xfrm>
          <a:prstGeom prst="rect">
            <a:avLst/>
          </a:prstGeom>
        </p:spPr>
        <p:txBody>
          <a:bodyPr/>
          <a:lstStyle/>
          <a:p>
            <a:endParaRPr lang="en-US">
              <a:solidFill>
                <a:srgbClr val="FFFFFF"/>
              </a:solidFill>
            </a:endParaRPr>
          </a:p>
        </p:txBody>
      </p:sp>
      <p:sp>
        <p:nvSpPr>
          <p:cNvPr id="6" name="Slide Number Placeholder 5"/>
          <p:cNvSpPr>
            <a:spLocks noGrp="1"/>
          </p:cNvSpPr>
          <p:nvPr>
            <p:ph type="sldNum" sz="quarter" idx="12"/>
          </p:nvPr>
        </p:nvSpPr>
        <p:spPr>
          <a:xfrm>
            <a:off x="11384281" y="6441725"/>
            <a:ext cx="693745" cy="365125"/>
          </a:xfrm>
          <a:prstGeom prst="rect">
            <a:avLst/>
          </a:prstGeom>
        </p:spPr>
        <p:txBody>
          <a:bodyPr/>
          <a:lstStyle/>
          <a:p>
            <a:fld id="{BD271169-D5A2-4E26-9D3F-58E320BF9E8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3192614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Titelmasterformat durch Klicken bearbeiten</a:t>
            </a:r>
            <a:endParaRPr lang="en-US"/>
          </a:p>
        </p:txBody>
      </p:sp>
      <p:sp>
        <p:nvSpPr>
          <p:cNvPr id="3" name="Text Placeholder 2"/>
          <p:cNvSpPr>
            <a:spLocks noGrp="1"/>
          </p:cNvSpPr>
          <p:nvPr>
            <p:ph type="body" sz="quarter" idx="10"/>
          </p:nvPr>
        </p:nvSpPr>
        <p:spPr>
          <a:xfrm>
            <a:off x="269303" y="1187644"/>
            <a:ext cx="11655078" cy="2266583"/>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191533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106027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353535"/>
                </a:solidFill>
              </a:endParaRPr>
            </a:p>
          </p:txBody>
        </p:sp>
      </p:grpSp>
      <p:pic>
        <p:nvPicPr>
          <p:cNvPr id="9" name="Picture 8"/>
          <p:cNvPicPr>
            <a:picLocks noChangeAspect="1"/>
          </p:cNvPicPr>
          <p:nvPr userDrawn="1"/>
        </p:nvPicPr>
        <p:blipFill>
          <a:blip r:embed="rId4"/>
          <a:stretch>
            <a:fillRect/>
          </a:stretch>
        </p:blipFill>
        <p:spPr>
          <a:xfrm>
            <a:off x="4906250" y="484298"/>
            <a:ext cx="6822760" cy="1300000"/>
          </a:xfrm>
          <a:prstGeom prst="rect">
            <a:avLst/>
          </a:prstGeom>
        </p:spPr>
      </p:pic>
    </p:spTree>
    <p:extLst>
      <p:ext uri="{BB962C8B-B14F-4D97-AF65-F5344CB8AC3E}">
        <p14:creationId xmlns:p14="http://schemas.microsoft.com/office/powerpoint/2010/main" val="1805017087"/>
      </p:ext>
    </p:extLst>
  </p:cSld>
  <p:clrMapOvr>
    <a:masterClrMapping/>
  </p:clrMapOvr>
  <p:transition>
    <p:fade/>
  </p:transition>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0" name="Rectangle 7"/>
          <p:cNvSpPr>
            <a:spLocks noChangeArrowheads="1"/>
          </p:cNvSpPr>
          <p:nvPr userDrawn="1"/>
        </p:nvSpPr>
        <p:spPr bwMode="auto">
          <a:xfrm>
            <a:off x="1" y="5729528"/>
            <a:ext cx="12188888" cy="1131586"/>
          </a:xfrm>
          <a:prstGeom prst="rect">
            <a:avLst/>
          </a:prstGeom>
          <a:solidFill>
            <a:srgbClr val="00188F"/>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22" name="Rectangle 21"/>
          <p:cNvSpPr/>
          <p:nvPr userDrawn="1"/>
        </p:nvSpPr>
        <p:spPr bwMode="white">
          <a:xfrm>
            <a:off x="0" y="-312"/>
            <a:ext cx="12191377" cy="6858623"/>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latin typeface="Segoe UI"/>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1" name="TextBox 7"/>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592091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ue Color Block (R)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p:nvSpPr>
        <p:spPr>
          <a:xfrm>
            <a:off x="6095688" y="1806"/>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Rectangle 9"/>
          <p:cNvSpPr/>
          <p:nvPr/>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644864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105532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73260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24968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898558" y="6566924"/>
            <a:ext cx="2394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1149323813"/>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898557" y="6566924"/>
            <a:ext cx="2394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73210274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898557" y="6566924"/>
            <a:ext cx="239488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40056282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9881472"/>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2248801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1274765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787551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Green Color Block (L)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9" name="Rectangle 8"/>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Rectangle 9"/>
          <p:cNvSpPr/>
          <p:nvPr/>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a:t>Click to edit Master text styles</a:t>
            </a:r>
          </a:p>
        </p:txBody>
      </p:sp>
      <p:sp>
        <p:nvSpPr>
          <p:cNvPr id="11" name="Rectangle 10"/>
          <p:cNvSpPr/>
          <p:nvPr/>
        </p:nvSpPr>
        <p:spPr>
          <a:xfrm>
            <a:off x="0" y="0"/>
            <a:ext cx="6095688" cy="68598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Rectangle 12"/>
          <p:cNvSpPr/>
          <p:nvPr/>
        </p:nvSpPr>
        <p:spPr>
          <a:xfrm>
            <a:off x="0" y="0"/>
            <a:ext cx="6095688" cy="6859805"/>
          </a:xfrm>
          <a:prstGeom prst="rect">
            <a:avLst/>
          </a:prstGeom>
          <a:blipFill dpi="0" rotWithShape="1">
            <a:blip r:embed="rId4">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pic>
        <p:nvPicPr>
          <p:cNvPr id="12" name="Picture 11" descr="Main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49129566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65466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3076962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63895365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59442474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spc="147">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82761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97940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7"/>
              <a:endParaRPr lang="en-US" sz="1765">
                <a:solidFill>
                  <a:srgbClr val="FFFFFF"/>
                </a:solidFill>
              </a:endParaRPr>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75544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323770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_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85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2" y="3441247"/>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140997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2950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Green Color Block (R)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p:nvSpPr>
        <p:spPr>
          <a:xfrm>
            <a:off x="6095688" y="1806"/>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Rectangle 9"/>
          <p:cNvSpPr/>
          <p:nvPr/>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70183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Red Color Block (L) and Photo">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9" name="Rectangle 8"/>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a:t>Click to add image</a:t>
            </a:r>
          </a:p>
        </p:txBody>
      </p:sp>
      <p:pic>
        <p:nvPicPr>
          <p:cNvPr id="10" name="Picture 9" descr="Main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5310452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Red Color Block (R) and Photo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a:t>Click to insert image</a:t>
            </a:r>
          </a:p>
        </p:txBody>
      </p:sp>
    </p:spTree>
    <p:extLst>
      <p:ext uri="{BB962C8B-B14F-4D97-AF65-F5344CB8AC3E}">
        <p14:creationId xmlns:p14="http://schemas.microsoft.com/office/powerpoint/2010/main" val="37618749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Red Color Block (L) and Photo">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9" name="Rectangle 8"/>
          <p:cNvSpPr/>
          <p:nvPr/>
        </p:nvSpPr>
        <p:spPr>
          <a:xfrm>
            <a:off x="0" y="0"/>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2632" y="16651"/>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a:t>Click to add image</a:t>
            </a:r>
          </a:p>
        </p:txBody>
      </p:sp>
      <p:pic>
        <p:nvPicPr>
          <p:cNvPr id="10" name="Picture 9" descr="Main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812402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Red Color Block (R) and Photo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6126204" y="12229"/>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a:t>Click to insert image</a:t>
            </a:r>
          </a:p>
        </p:txBody>
      </p:sp>
    </p:spTree>
    <p:extLst>
      <p:ext uri="{BB962C8B-B14F-4D97-AF65-F5344CB8AC3E}">
        <p14:creationId xmlns:p14="http://schemas.microsoft.com/office/powerpoint/2010/main" val="37332574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ue Color Block (L) and Photo">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9" name="Rectangle 8"/>
          <p:cNvSpPr/>
          <p:nvPr/>
        </p:nvSpPr>
        <p:spPr>
          <a:xfrm>
            <a:off x="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11"/>
          <p:cNvSpPr>
            <a:spLocks noGrp="1"/>
          </p:cNvSpPr>
          <p:nvPr>
            <p:ph type="pic" sz="quarter" idx="13" hasCustomPrompt="1"/>
          </p:nvPr>
        </p:nvSpPr>
        <p:spPr>
          <a:xfrm>
            <a:off x="6093368" y="0"/>
            <a:ext cx="6096000" cy="6861114"/>
          </a:xfrm>
        </p:spPr>
        <p:txBody>
          <a:bodyPr anchor="ctr"/>
          <a:lstStyle>
            <a:lvl1pPr algn="ctr">
              <a:defRPr/>
            </a:lvl1pPr>
          </a:lstStyle>
          <a:p>
            <a:r>
              <a:rPr lang="en-US"/>
              <a:t>Click to add image</a:t>
            </a:r>
          </a:p>
        </p:txBody>
      </p:sp>
      <p:pic>
        <p:nvPicPr>
          <p:cNvPr id="10" name="Picture 9" descr="Main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322953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ue Color Block (R) and Photo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p:nvSpPr>
        <p:spPr>
          <a:xfrm>
            <a:off x="6096001"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a:t>Click to insert image</a:t>
            </a:r>
          </a:p>
        </p:txBody>
      </p:sp>
    </p:spTree>
    <p:extLst>
      <p:ext uri="{BB962C8B-B14F-4D97-AF65-F5344CB8AC3E}">
        <p14:creationId xmlns:p14="http://schemas.microsoft.com/office/powerpoint/2010/main" val="20077270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ingle Column Copy">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7" y="-3610"/>
            <a:ext cx="12186736" cy="6861610"/>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panose="020B0502040204020203"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spTree>
    <p:extLst>
      <p:ext uri="{BB962C8B-B14F-4D97-AF65-F5344CB8AC3E}">
        <p14:creationId xmlns:p14="http://schemas.microsoft.com/office/powerpoint/2010/main" val="696513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Green Color Block (L) and Photo">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9" name="Rectangle 8"/>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11"/>
          <p:cNvSpPr>
            <a:spLocks noGrp="1"/>
          </p:cNvSpPr>
          <p:nvPr>
            <p:ph type="pic" sz="quarter" idx="13" hasCustomPrompt="1"/>
          </p:nvPr>
        </p:nvSpPr>
        <p:spPr>
          <a:xfrm>
            <a:off x="6093368" y="-3114"/>
            <a:ext cx="6096000" cy="6861114"/>
          </a:xfrm>
        </p:spPr>
        <p:txBody>
          <a:bodyPr anchor="ctr"/>
          <a:lstStyle>
            <a:lvl1pPr algn="ctr">
              <a:defRPr/>
            </a:lvl1pPr>
          </a:lstStyle>
          <a:p>
            <a:r>
              <a:rPr lang="en-US"/>
              <a:t>Click to add image</a:t>
            </a:r>
          </a:p>
        </p:txBody>
      </p:sp>
      <p:pic>
        <p:nvPicPr>
          <p:cNvPr id="10" name="Picture 9" descr="Main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2328730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Green Color Block (R) and Photo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p:nvSpPr>
        <p:spPr>
          <a:xfrm>
            <a:off x="6096001"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6096313"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03421" y="6614872"/>
            <a:ext cx="865062" cy="188899"/>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
        <p:nvSpPr>
          <p:cNvPr id="5" name="Picture Placeholder 4"/>
          <p:cNvSpPr>
            <a:spLocks noGrp="1"/>
          </p:cNvSpPr>
          <p:nvPr>
            <p:ph type="pic" sz="quarter" idx="13" hasCustomPrompt="1"/>
          </p:nvPr>
        </p:nvSpPr>
        <p:spPr>
          <a:xfrm>
            <a:off x="0" y="-3113"/>
            <a:ext cx="6096000" cy="6861113"/>
          </a:xfrm>
        </p:spPr>
        <p:txBody>
          <a:bodyPr anchor="ctr"/>
          <a:lstStyle>
            <a:lvl1pPr algn="ctr">
              <a:defRPr/>
            </a:lvl1pPr>
          </a:lstStyle>
          <a:p>
            <a:r>
              <a:rPr lang="en-US"/>
              <a:t>Click to insert image</a:t>
            </a:r>
          </a:p>
        </p:txBody>
      </p:sp>
    </p:spTree>
    <p:extLst>
      <p:ext uri="{BB962C8B-B14F-4D97-AF65-F5344CB8AC3E}">
        <p14:creationId xmlns:p14="http://schemas.microsoft.com/office/powerpoint/2010/main" val="37174126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White Title and Content Slid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14" name="Text Placeholder 13"/>
          <p:cNvSpPr>
            <a:spLocks noGrp="1"/>
          </p:cNvSpPr>
          <p:nvPr>
            <p:ph type="body" sz="quarter" idx="14"/>
          </p:nvPr>
        </p:nvSpPr>
        <p:spPr>
          <a:xfrm>
            <a:off x="269239" y="1337046"/>
            <a:ext cx="11653523" cy="4960921"/>
          </a:xfrm>
        </p:spPr>
        <p:txBody>
          <a:bodyPr lIns="182880" tIns="0" rIns="0" bIns="0"/>
          <a:lstStyle>
            <a:lvl1pPr>
              <a:lnSpc>
                <a:spcPct val="90000"/>
              </a:lnSpc>
              <a:defRPr sz="3921" baseline="0">
                <a:solidFill>
                  <a:schemeClr val="tx1"/>
                </a:solidFill>
                <a:latin typeface="Segoe UI" panose="020B0502040204020203"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baseline="0">
                <a:solidFill>
                  <a:schemeClr val="tx1"/>
                </a:solidFill>
              </a:defRPr>
            </a:lvl2pPr>
            <a:lvl3pPr marL="0" indent="0">
              <a:defRPr/>
            </a:lvl3pPr>
            <a:lvl4pPr marL="0" indent="0">
              <a:defRPr/>
            </a:lvl4pPr>
            <a:lvl5pPr marL="0" indent="0">
              <a:defRPr/>
            </a:lvl5pPr>
          </a:lstStyle>
          <a:p>
            <a:pPr lvl="0"/>
            <a:r>
              <a:rPr lang="en-US"/>
              <a:t>Click to edit Master text styles</a:t>
            </a: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82972371"/>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s &amp; Tile">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4" name="Text Placeholder 3"/>
          <p:cNvSpPr>
            <a:spLocks noGrp="1"/>
          </p:cNvSpPr>
          <p:nvPr>
            <p:ph type="body" sz="quarter" idx="15" hasCustomPrompt="1"/>
          </p:nvPr>
        </p:nvSpPr>
        <p:spPr>
          <a:xfrm>
            <a:off x="3854939" y="2084172"/>
            <a:ext cx="3585699" cy="3586208"/>
          </a:xfrm>
          <a:solidFill>
            <a:schemeClr val="accent4"/>
          </a:solidFill>
        </p:spPr>
        <p:txBody>
          <a:bodyPr lIns="182880" tIns="182880" rIns="182880" bIns="18288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text</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7" name="Picture Placeholder 6"/>
          <p:cNvSpPr>
            <a:spLocks noGrp="1"/>
          </p:cNvSpPr>
          <p:nvPr>
            <p:ph type="pic" sz="quarter" idx="16" hasCustomPrompt="1"/>
          </p:nvPr>
        </p:nvSpPr>
        <p:spPr>
          <a:xfrm>
            <a:off x="269238" y="2084172"/>
            <a:ext cx="3585699" cy="3586208"/>
          </a:xfrm>
        </p:spPr>
        <p:txBody>
          <a:bodyPr/>
          <a:lstStyle>
            <a:lvl1pPr>
              <a:defRPr>
                <a:solidFill>
                  <a:schemeClr val="tx1"/>
                </a:solidFill>
              </a:defRPr>
            </a:lvl1pPr>
          </a:lstStyle>
          <a:p>
            <a:r>
              <a:rPr lang="en-US"/>
              <a:t>Click to insert picture</a:t>
            </a:r>
          </a:p>
        </p:txBody>
      </p:sp>
      <p:sp>
        <p:nvSpPr>
          <p:cNvPr id="15" name="Picture Placeholder 14"/>
          <p:cNvSpPr>
            <a:spLocks noGrp="1"/>
          </p:cNvSpPr>
          <p:nvPr>
            <p:ph type="pic" sz="quarter" idx="17" hasCustomPrompt="1"/>
          </p:nvPr>
        </p:nvSpPr>
        <p:spPr>
          <a:xfrm>
            <a:off x="7444881" y="2084172"/>
            <a:ext cx="3585699" cy="3586208"/>
          </a:xfrm>
        </p:spPr>
        <p:txBody>
          <a:bodyPr/>
          <a:lstStyle>
            <a:lvl1pPr marL="0" marR="0" indent="0" algn="l" defTabSz="1184575" rtl="0" eaLnBrk="1" fontAlgn="auto" latinLnBrk="0" hangingPunct="1">
              <a:lnSpc>
                <a:spcPct val="100000"/>
              </a:lnSpc>
              <a:spcBef>
                <a:spcPct val="20000"/>
              </a:spcBef>
              <a:spcAft>
                <a:spcPts val="0"/>
              </a:spcAft>
              <a:buClrTx/>
              <a:buSzTx/>
              <a:buFontTx/>
              <a:buNone/>
              <a:tabLst/>
              <a:defRPr>
                <a:solidFill>
                  <a:schemeClr val="tx1"/>
                </a:solidFill>
              </a:defRPr>
            </a:lvl1pPr>
          </a:lstStyle>
          <a:p>
            <a:r>
              <a:rPr lang="en-US"/>
              <a:t>Click to insert picture</a:t>
            </a:r>
          </a:p>
          <a:p>
            <a:endParaRPr lang="en-US"/>
          </a:p>
        </p:txBody>
      </p:sp>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588587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Photos">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3" y="-1805"/>
            <a:ext cx="12186734" cy="6861609"/>
          </a:xfrm>
          <a:prstGeom prst="rect">
            <a:avLst/>
          </a:prstGeom>
        </p:spPr>
      </p:pic>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pic>
        <p:nvPicPr>
          <p:cNvPr id="9"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Picture Placeholder 4"/>
          <p:cNvSpPr>
            <a:spLocks noGrp="1"/>
          </p:cNvSpPr>
          <p:nvPr>
            <p:ph type="pic" sz="quarter" idx="13" hasCustomPrompt="1"/>
          </p:nvPr>
        </p:nvSpPr>
        <p:spPr>
          <a:xfrm>
            <a:off x="269237" y="2084172"/>
            <a:ext cx="3540878" cy="3586208"/>
          </a:xfrm>
        </p:spPr>
        <p:txBody>
          <a:bodyPr/>
          <a:lstStyle>
            <a:lvl1pPr>
              <a:defRPr/>
            </a:lvl1pPr>
          </a:lstStyle>
          <a:p>
            <a:r>
              <a:rPr lang="en-US"/>
              <a:t>Click to insert picture</a:t>
            </a:r>
          </a:p>
        </p:txBody>
      </p:sp>
      <p:sp>
        <p:nvSpPr>
          <p:cNvPr id="19" name="Picture Placeholder 18"/>
          <p:cNvSpPr>
            <a:spLocks noGrp="1"/>
          </p:cNvSpPr>
          <p:nvPr>
            <p:ph type="pic" sz="quarter" idx="14"/>
          </p:nvPr>
        </p:nvSpPr>
        <p:spPr>
          <a:xfrm>
            <a:off x="7440638" y="2084172"/>
            <a:ext cx="3540878" cy="3586208"/>
          </a:xfrm>
        </p:spPr>
        <p:txBody>
          <a:bodyPr/>
          <a:lstStyle/>
          <a:p>
            <a:r>
              <a:rPr lang="en-US"/>
              <a:t>Click icon to add picture</a:t>
            </a:r>
          </a:p>
        </p:txBody>
      </p:sp>
      <p:sp>
        <p:nvSpPr>
          <p:cNvPr id="20" name="Picture Placeholder 4"/>
          <p:cNvSpPr>
            <a:spLocks noGrp="1"/>
          </p:cNvSpPr>
          <p:nvPr>
            <p:ph type="pic" sz="quarter" idx="15" hasCustomPrompt="1"/>
          </p:nvPr>
        </p:nvSpPr>
        <p:spPr>
          <a:xfrm>
            <a:off x="3854937" y="2084172"/>
            <a:ext cx="3540878" cy="3586208"/>
          </a:xfrm>
        </p:spPr>
        <p:txBody>
          <a:bodyPr/>
          <a:lstStyle>
            <a:lvl1pPr>
              <a:defRPr/>
            </a:lvl1pPr>
          </a:lstStyle>
          <a:p>
            <a:r>
              <a:rPr lang="en-US"/>
              <a:t>Click to insert picture</a:t>
            </a:r>
          </a:p>
        </p:txBody>
      </p:sp>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97565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d Section Divider">
    <p:bg>
      <p:bgPr>
        <a:solidFill>
          <a:schemeClr val="tx2"/>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a:t>Section divider</a:t>
            </a:r>
            <a:br>
              <a:rPr lang="en-US"/>
            </a:br>
            <a:r>
              <a:rPr lang="en-US"/>
              <a:t>Insert title here</a:t>
            </a:r>
          </a:p>
        </p:txBody>
      </p:sp>
      <p:pic>
        <p:nvPicPr>
          <p:cNvPr id="11" name="Picture 5" descr="C:\Users\petern\AppData\Local\Temp\vmware-petern\VMwareDnD\8013908a\PPE_Logo_RGB_bootcamp_600x131.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petern\AppData\Local\Temp\vmware-petern\VMwareDnD\cded05ca\MSFT_logo_rgb_C-Gra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942249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ue Section Divider">
    <p:bg>
      <p:bgPr>
        <a:solidFill>
          <a:schemeClr val="accent4"/>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a:t>Section divider</a:t>
            </a:r>
            <a:br>
              <a:rPr lang="en-US"/>
            </a:br>
            <a:r>
              <a:rPr lang="en-US"/>
              <a:t>Insert title here</a:t>
            </a:r>
          </a:p>
        </p:txBody>
      </p:sp>
      <p:pic>
        <p:nvPicPr>
          <p:cNvPr id="11" name="Picture 5" descr="C:\Users\petern\AppData\Local\Temp\vmware-petern\VMwareDnD\8013908a\PPE_Logo_RGB_bootcamp_600x131.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descr="C:\Users\petern\AppData\Local\Temp\vmware-petern\VMwareDnD\cded05ca\MSFT_logo_rgb_C-Gra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82553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een Section Divider">
    <p:bg>
      <p:bgPr>
        <a:solidFill>
          <a:schemeClr val="accent6"/>
        </a:solidFill>
        <a:effectLst/>
      </p:bgPr>
    </p:bg>
    <p:spTree>
      <p:nvGrpSpPr>
        <p:cNvPr id="1" name=""/>
        <p:cNvGrpSpPr/>
        <p:nvPr/>
      </p:nvGrpSpPr>
      <p:grpSpPr>
        <a:xfrm>
          <a:off x="0" y="0"/>
          <a:ext cx="0" cy="0"/>
          <a:chOff x="0" y="0"/>
          <a:chExt cx="0" cy="0"/>
        </a:xfrm>
      </p:grpSpPr>
      <p:sp>
        <p:nvSpPr>
          <p:cNvPr id="6" name="Rectangle 5"/>
          <p:cNvSpPr/>
          <p:nvPr/>
        </p:nvSpPr>
        <p:spPr>
          <a:xfrm>
            <a:off x="0"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a:t>Section divider</a:t>
            </a:r>
            <a:br>
              <a:rPr lang="en-US"/>
            </a:br>
            <a:r>
              <a:rPr lang="en-US"/>
              <a:t>Insert title here</a:t>
            </a:r>
          </a:p>
        </p:txBody>
      </p:sp>
      <p:pic>
        <p:nvPicPr>
          <p:cNvPr id="7"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6776840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Green Section Divider">
    <p:bg>
      <p:bgPr>
        <a:solidFill>
          <a:srgbClr val="0D5387"/>
        </a:solidFill>
        <a:effectLst/>
      </p:bgPr>
    </p:bg>
    <p:spTree>
      <p:nvGrpSpPr>
        <p:cNvPr id="1" name=""/>
        <p:cNvGrpSpPr/>
        <p:nvPr/>
      </p:nvGrpSpPr>
      <p:grpSpPr>
        <a:xfrm>
          <a:off x="0" y="0"/>
          <a:ext cx="0" cy="0"/>
          <a:chOff x="0" y="0"/>
          <a:chExt cx="0" cy="0"/>
        </a:xfrm>
      </p:grpSpPr>
      <p:sp>
        <p:nvSpPr>
          <p:cNvPr id="6" name="Rectangle 5"/>
          <p:cNvSpPr/>
          <p:nvPr/>
        </p:nvSpPr>
        <p:spPr>
          <a:xfrm>
            <a:off x="378" y="0"/>
            <a:ext cx="12192000" cy="6859805"/>
          </a:xfrm>
          <a:prstGeom prst="rect">
            <a:avLst/>
          </a:prstGeom>
          <a:blipFill dpi="0" rotWithShape="1">
            <a:blip r:embed="rId2">
              <a:alphaModFix amt="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a:t>Section divider</a:t>
            </a:r>
            <a:br>
              <a:rPr lang="en-US"/>
            </a:br>
            <a:r>
              <a:rPr lang="en-US"/>
              <a:t>Insert title here</a:t>
            </a:r>
          </a:p>
        </p:txBody>
      </p:sp>
      <p:pic>
        <p:nvPicPr>
          <p:cNvPr id="7"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98559214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Section Divide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p:spPr>
        <p:txBody>
          <a:bodyPr/>
          <a:lstStyle/>
          <a:p>
            <a:r>
              <a:rPr lang="en-US"/>
              <a:t>Click icon to add picture</a:t>
            </a:r>
          </a:p>
        </p:txBody>
      </p:sp>
      <p:pic>
        <p:nvPicPr>
          <p:cNvPr id="2050" name="Picture 2" descr="C:\Users\petern\AppData\Local\Temp\vmware-petern\VMwareDnD\cded05ca\MSFT_logo_rgb_C-Gra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476" y="6566932"/>
            <a:ext cx="774081" cy="284782"/>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Title 1"/>
          <p:cNvSpPr>
            <a:spLocks noGrp="1"/>
          </p:cNvSpPr>
          <p:nvPr>
            <p:ph type="ctrTitle" hasCustomPrompt="1"/>
          </p:nvPr>
        </p:nvSpPr>
        <p:spPr>
          <a:xfrm>
            <a:off x="1165663" y="2532448"/>
            <a:ext cx="9860674" cy="1793104"/>
          </a:xfrm>
        </p:spPr>
        <p:txBody>
          <a:bodyPr lIns="0" tIns="0" rIns="0" bIns="0" anchor="ctr">
            <a:noAutofit/>
          </a:bodyPr>
          <a:lstStyle>
            <a:lvl1pPr>
              <a:defRPr sz="5882" baseline="0">
                <a:solidFill>
                  <a:schemeClr val="bg1"/>
                </a:solidFill>
                <a:latin typeface="Segoe UI" panose="020B0502040204020203" pitchFamily="34" charset="0"/>
              </a:defRPr>
            </a:lvl1pPr>
          </a:lstStyle>
          <a:p>
            <a:r>
              <a:rPr lang="en-US"/>
              <a:t>Section divider</a:t>
            </a:r>
            <a:br>
              <a:rPr lang="en-US"/>
            </a:br>
            <a:r>
              <a:rPr lang="en-US"/>
              <a:t>Insert title here</a:t>
            </a:r>
          </a:p>
        </p:txBody>
      </p:sp>
      <p:pic>
        <p:nvPicPr>
          <p:cNvPr id="11" name="Picture 5" descr="C:\Users\petern\AppData\Local\Temp\vmware-petern\VMwareDnD\8013908a\PPE_Logo_RGB_bootcamp_600x131.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337062" y="5650318"/>
            <a:ext cx="2689274" cy="58724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2" descr="C:\Users\petern\AppData\Local\Temp\vmware-petern\VMwareDnD\cded05ca\MSFT_logo_rgb_C-Gra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81251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lumn Copy (2)">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6544212"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a:t>Insert Topic or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 Placeholder 13"/>
          <p:cNvSpPr>
            <a:spLocks noGrp="1"/>
          </p:cNvSpPr>
          <p:nvPr>
            <p:ph type="body" sz="quarter" idx="15" hasCustomPrompt="1"/>
          </p:nvPr>
        </p:nvSpPr>
        <p:spPr>
          <a:xfrm>
            <a:off x="270155" y="1337046"/>
            <a:ext cx="5378549"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a:t>Insert Main Topic</a:t>
            </a:r>
          </a:p>
        </p:txBody>
      </p:sp>
      <p:pic>
        <p:nvPicPr>
          <p:cNvPr id="10" name="Picture 9"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933757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ulleted Layout - 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000548"/>
          </a:xfrm>
        </p:spPr>
        <p:txBody>
          <a:bodyPr/>
          <a:lstStyle>
            <a:lvl1pPr marL="460201" indent="-460201">
              <a:buClr>
                <a:srgbClr val="FFFFFF"/>
              </a:buClr>
              <a:buSzPct val="70000"/>
              <a:buFontTx/>
              <a:buBlip>
                <a:blip r:embed="rId2"/>
              </a:buBlip>
              <a:defRPr>
                <a:solidFill>
                  <a:schemeClr val="tx2"/>
                </a:solidFill>
              </a:defRPr>
            </a:lvl1pPr>
            <a:lvl2pPr marL="855349" indent="-395147">
              <a:buClr>
                <a:srgbClr val="FFFFFF"/>
              </a:buClr>
              <a:buSzPct val="70000"/>
              <a:buFontTx/>
              <a:buBlip>
                <a:blip r:embed="rId2"/>
              </a:buBlip>
              <a:defRPr>
                <a:solidFill>
                  <a:schemeClr val="tx2"/>
                </a:solidFill>
              </a:defRPr>
            </a:lvl2pPr>
            <a:lvl3pPr marL="1258429" indent="-403081">
              <a:buClr>
                <a:srgbClr val="FFFFFF"/>
              </a:buClr>
              <a:buSzPct val="70000"/>
              <a:buFontTx/>
              <a:buBlip>
                <a:blip r:embed="rId2"/>
              </a:buBlip>
              <a:defRPr>
                <a:solidFill>
                  <a:schemeClr val="tx2"/>
                </a:solidFill>
              </a:defRPr>
            </a:lvl3pPr>
            <a:lvl4pPr marL="1604368" indent="-345947">
              <a:buClr>
                <a:srgbClr val="FFFFFF"/>
              </a:buClr>
              <a:buSzPct val="70000"/>
              <a:buFontTx/>
              <a:buBlip>
                <a:blip r:embed="rId2"/>
              </a:buBlip>
              <a:defRPr>
                <a:solidFill>
                  <a:schemeClr val="tx2"/>
                </a:solidFill>
              </a:defRPr>
            </a:lvl4pPr>
            <a:lvl5pPr marL="1940804" indent="-336427">
              <a:buClr>
                <a:srgbClr val="FFFFFF"/>
              </a:buClr>
              <a:buSzPct val="70000"/>
              <a:buFontTx/>
              <a:buBlip>
                <a:blip r:embed="rId2"/>
              </a:buBlip>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2" descr="https://opsgility.sharepoint.com/Shared%20Documents/Branding%20Logos/opscloud-black-708x197.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63943" y="6462625"/>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46159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_Title and Conten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2"/>
            <a:ext cx="11151917" cy="757131"/>
          </a:xfrm>
        </p:spPr>
        <p:txBody>
          <a:bodyPr/>
          <a:lstStyle>
            <a:lvl1pPr>
              <a:defRPr sz="5465">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519249" y="1447800"/>
            <a:ext cx="11151917" cy="946413"/>
          </a:xfrm>
        </p:spPr>
        <p:txBody>
          <a:bodyPr/>
          <a:lstStyle>
            <a:lvl1pPr marL="3175" indent="0">
              <a:spcBef>
                <a:spcPts val="0"/>
              </a:spcBef>
              <a:spcAft>
                <a:spcPts val="900"/>
              </a:spcAft>
              <a:buSzPct val="80000"/>
              <a:buFont typeface="Arial" pitchFamily="34" charset="0"/>
              <a:buNone/>
              <a:defRPr sz="3999" spc="-100" baseline="0">
                <a:solidFill>
                  <a:schemeClr val="bg1"/>
                </a:solidFill>
                <a:latin typeface="Segoe UI" panose="020B0502040204020203" pitchFamily="34" charset="0"/>
              </a:defRPr>
            </a:lvl1pPr>
            <a:lvl2pPr marL="3175" indent="0">
              <a:spcBef>
                <a:spcPts val="0"/>
              </a:spcBef>
              <a:buSzPct val="80000"/>
              <a:buFont typeface="Arial" pitchFamily="34" charset="0"/>
              <a:buNone/>
              <a:defRPr sz="2000" spc="-51" baseline="0">
                <a:solidFill>
                  <a:schemeClr val="bg1"/>
                </a:solidFill>
              </a:defRPr>
            </a:lvl2pPr>
            <a:lvl3pPr marL="1258429" indent="-40308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604368" indent="-34594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940804" indent="-336427">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0057" y="6408450"/>
            <a:ext cx="1223059" cy="340314"/>
          </a:xfrm>
          <a:prstGeom prst="rect">
            <a:avLst/>
          </a:prstGeom>
        </p:spPr>
      </p:pic>
    </p:spTree>
    <p:extLst>
      <p:ext uri="{BB962C8B-B14F-4D97-AF65-F5344CB8AC3E}">
        <p14:creationId xmlns:p14="http://schemas.microsoft.com/office/powerpoint/2010/main" val="279883183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Demo">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ctrTitle"/>
          </p:nvPr>
        </p:nvSpPr>
        <p:spPr>
          <a:xfrm>
            <a:off x="1889619" y="1447811"/>
            <a:ext cx="6972280" cy="1523495"/>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p>
        </p:txBody>
      </p:sp>
      <p:sp>
        <p:nvSpPr>
          <p:cNvPr id="5" name="Subtitle 2"/>
          <p:cNvSpPr>
            <a:spLocks noGrp="1"/>
          </p:cNvSpPr>
          <p:nvPr>
            <p:ph type="subTitle" idx="1"/>
          </p:nvPr>
        </p:nvSpPr>
        <p:spPr>
          <a:xfrm>
            <a:off x="1889619" y="5630483"/>
            <a:ext cx="5825776" cy="461665"/>
          </a:xfrm>
        </p:spPr>
        <p:txBody>
          <a:bodyPr>
            <a:noAutofit/>
          </a:bodyPr>
          <a:lstStyle>
            <a:lvl1pPr marL="0" indent="0" algn="l" defTabSz="913853"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6924" indent="0" algn="ctr">
              <a:buNone/>
              <a:defRPr>
                <a:solidFill>
                  <a:schemeClr val="tx1">
                    <a:tint val="75000"/>
                  </a:schemeClr>
                </a:solidFill>
              </a:defRPr>
            </a:lvl2pPr>
            <a:lvl3pPr marL="913853" indent="0" algn="ctr">
              <a:buNone/>
              <a:defRPr>
                <a:solidFill>
                  <a:schemeClr val="tx1">
                    <a:tint val="75000"/>
                  </a:schemeClr>
                </a:solidFill>
              </a:defRPr>
            </a:lvl3pPr>
            <a:lvl4pPr marL="1370778" indent="0" algn="ctr">
              <a:buNone/>
              <a:defRPr>
                <a:solidFill>
                  <a:schemeClr val="tx1">
                    <a:tint val="75000"/>
                  </a:schemeClr>
                </a:solidFill>
              </a:defRPr>
            </a:lvl4pPr>
            <a:lvl5pPr marL="1827707" indent="0" algn="ctr">
              <a:buNone/>
              <a:defRPr>
                <a:solidFill>
                  <a:schemeClr val="tx1">
                    <a:tint val="75000"/>
                  </a:schemeClr>
                </a:solidFill>
              </a:defRPr>
            </a:lvl5pPr>
            <a:lvl6pPr marL="2284627" indent="0" algn="ctr">
              <a:buNone/>
              <a:defRPr>
                <a:solidFill>
                  <a:schemeClr val="tx1">
                    <a:tint val="75000"/>
                  </a:schemeClr>
                </a:solidFill>
              </a:defRPr>
            </a:lvl6pPr>
            <a:lvl7pPr marL="2741558" indent="0" algn="ctr">
              <a:buNone/>
              <a:defRPr>
                <a:solidFill>
                  <a:schemeClr val="tx1">
                    <a:tint val="75000"/>
                  </a:schemeClr>
                </a:solidFill>
              </a:defRPr>
            </a:lvl7pPr>
            <a:lvl8pPr marL="3198485" indent="0" algn="ctr">
              <a:buNone/>
              <a:defRPr>
                <a:solidFill>
                  <a:schemeClr val="tx1">
                    <a:tint val="75000"/>
                  </a:schemeClr>
                </a:solidFill>
              </a:defRPr>
            </a:lvl8pPr>
            <a:lvl9pPr marL="3655412" indent="0" algn="ctr">
              <a:buNone/>
              <a:defRPr>
                <a:solidFill>
                  <a:schemeClr val="tx1">
                    <a:tint val="75000"/>
                  </a:schemeClr>
                </a:solidFill>
              </a:defRPr>
            </a:lvl9pPr>
          </a:lstStyle>
          <a:p>
            <a:r>
              <a:rPr lang="en-US"/>
              <a:t>Click to edit Master subtitle style</a:t>
            </a:r>
          </a:p>
        </p:txBody>
      </p:sp>
      <p:sp>
        <p:nvSpPr>
          <p:cNvPr id="2" name="TextBox 1"/>
          <p:cNvSpPr txBox="1"/>
          <p:nvPr/>
        </p:nvSpPr>
        <p:spPr>
          <a:xfrm>
            <a:off x="1889618" y="3307085"/>
            <a:ext cx="5399824" cy="747769"/>
          </a:xfrm>
          <a:prstGeom prst="rect">
            <a:avLst/>
          </a:prstGeom>
          <a:noFill/>
        </p:spPr>
        <p:txBody>
          <a:bodyPr wrap="square" lIns="0" tIns="0" rIns="0" bIns="0" rtlCol="0">
            <a:spAutoFit/>
          </a:bodyPr>
          <a:lstStyle/>
          <a:p>
            <a:pPr marL="0" indent="0">
              <a:lnSpc>
                <a:spcPct val="90000"/>
              </a:lnSpc>
              <a:spcBef>
                <a:spcPct val="20000"/>
              </a:spcBef>
              <a:buSzPct val="80000"/>
              <a:buNone/>
            </a:pPr>
            <a:r>
              <a:rPr lang="en-US" sz="5399">
                <a:solidFill>
                  <a:schemeClr val="bg1"/>
                </a:solidFill>
              </a:rPr>
              <a:t>DEMO</a:t>
            </a:r>
          </a:p>
        </p:txBody>
      </p:sp>
      <p:pic>
        <p:nvPicPr>
          <p:cNvPr id="13" name="Picture 12"/>
          <p:cNvPicPr>
            <a:picLocks noChangeAspect="1"/>
          </p:cNvPicPr>
          <p:nvPr/>
        </p:nvPicPr>
        <p:blipFill>
          <a:blip r:embed="rId2">
            <a:biLevel thresh="25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8728251" y="2480473"/>
            <a:ext cx="3156423" cy="315001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6463" y="6194005"/>
            <a:ext cx="1735284" cy="482840"/>
          </a:xfrm>
          <a:prstGeom prst="rect">
            <a:avLst/>
          </a:prstGeom>
        </p:spPr>
      </p:pic>
    </p:spTree>
    <p:extLst>
      <p:ext uri="{BB962C8B-B14F-4D97-AF65-F5344CB8AC3E}">
        <p14:creationId xmlns:p14="http://schemas.microsoft.com/office/powerpoint/2010/main" val="2631452566"/>
      </p:ext>
    </p:extLst>
  </p:cSld>
  <p:clrMapOvr>
    <a:masterClrMapping/>
  </p:clrMapOvr>
  <p:transition>
    <p:fade/>
  </p:transition>
  <p:hf sldNum="0" hdr="0" ftr="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nd  Non-Bullete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2"/>
            <a:ext cx="11151917" cy="757131"/>
          </a:xfrm>
        </p:spPr>
        <p:txBody>
          <a:bodyPr/>
          <a:lstStyle>
            <a:lvl1pPr algn="l" defTabSz="913853" rtl="0" eaLnBrk="1" latinLnBrk="0" hangingPunct="1">
              <a:lnSpc>
                <a:spcPct val="90000"/>
              </a:lnSpc>
              <a:spcBef>
                <a:spcPct val="0"/>
              </a:spcBef>
              <a:buNone/>
              <a:defRPr lang="en-US" sz="5464" b="0" kern="1200" cap="none" spc="-100" baseline="0" dirty="0">
                <a:ln w="3175">
                  <a:noFill/>
                </a:ln>
                <a:gradFill flip="none" rotWithShape="1">
                  <a:gsLst>
                    <a:gs pos="0">
                      <a:srgbClr val="595959"/>
                    </a:gs>
                    <a:gs pos="86000">
                      <a:srgbClr val="595959"/>
                    </a:gs>
                  </a:gsLst>
                  <a:lin ang="5400000" scaled="0"/>
                  <a:tileRect/>
                </a:gradFill>
                <a:effectLst/>
                <a:latin typeface="Segoe UI" panose="020B0502040204020203" pitchFamily="34" charset="0"/>
                <a:ea typeface="+mn-ea"/>
                <a:cs typeface="Arial" charset="0"/>
              </a:defRPr>
            </a:lvl1pPr>
          </a:lstStyle>
          <a:p>
            <a:r>
              <a:rPr lang="en-US"/>
              <a:t>Click to edit Master title style</a:t>
            </a:r>
          </a:p>
        </p:txBody>
      </p:sp>
      <p:sp>
        <p:nvSpPr>
          <p:cNvPr id="5" name="Text Placeholder 4"/>
          <p:cNvSpPr>
            <a:spLocks noGrp="1"/>
          </p:cNvSpPr>
          <p:nvPr>
            <p:ph type="body" sz="quarter" idx="10"/>
          </p:nvPr>
        </p:nvSpPr>
        <p:spPr>
          <a:xfrm>
            <a:off x="519250" y="1447800"/>
            <a:ext cx="11151917" cy="2073645"/>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593" indent="-342710">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10" indent="-342710">
              <a:spcBef>
                <a:spcPts val="0"/>
              </a:spcBef>
              <a:spcAft>
                <a:spcPts val="400"/>
              </a:spcAft>
              <a:buFont typeface="Arial" pitchFamily="34" charset="0"/>
              <a:buChar char="•"/>
              <a:defRPr/>
            </a:lvl5pPr>
            <a:lvl6pPr marL="1032880" indent="-342710">
              <a:buFont typeface="Arial" pitchFamily="34" charset="0"/>
              <a:buChar char="•"/>
              <a:defRPr sz="2399">
                <a:gradFill>
                  <a:gsLst>
                    <a:gs pos="0">
                      <a:srgbClr val="595959"/>
                    </a:gs>
                    <a:gs pos="86000">
                      <a:srgbClr val="595959"/>
                    </a:gs>
                  </a:gsLst>
                  <a:lin ang="5400000" scaled="0"/>
                </a:gradFill>
              </a:defRPr>
            </a:lvl6pPr>
            <a:lvl7pPr marL="1255013" indent="-225298">
              <a:defRPr>
                <a:gradFill>
                  <a:gsLst>
                    <a:gs pos="0">
                      <a:srgbClr val="595959"/>
                    </a:gs>
                    <a:gs pos="86000">
                      <a:srgbClr val="595959"/>
                    </a:gs>
                  </a:gsLst>
                  <a:lin ang="5400000" scaled="0"/>
                </a:gradFill>
              </a:defRPr>
            </a:lvl7pPr>
            <a:lvl8pPr marL="1486657" indent="-231643">
              <a:defRPr>
                <a:gradFill>
                  <a:gsLst>
                    <a:gs pos="0">
                      <a:srgbClr val="595959"/>
                    </a:gs>
                    <a:gs pos="86000">
                      <a:srgbClr val="595959"/>
                    </a:gs>
                  </a:gsLst>
                  <a:lin ang="5400000" scaled="0"/>
                </a:gradFill>
              </a:defRPr>
            </a:lvl8pPr>
          </a:lstStyle>
          <a:p>
            <a:pPr marL="345880" lvl="0" indent="-345880" algn="l" defTabSz="913853" rtl="0" eaLnBrk="1" latinLnBrk="0" hangingPunct="1">
              <a:lnSpc>
                <a:spcPct val="90000"/>
              </a:lnSpc>
              <a:spcBef>
                <a:spcPct val="20000"/>
              </a:spcBef>
              <a:buSzPct val="90000"/>
              <a:buFont typeface="Arial" pitchFamily="34" charset="0"/>
              <a:buChar char="•"/>
            </a:pPr>
            <a:r>
              <a:rPr lang="en-US"/>
              <a:t>Click to edit Master text styles</a:t>
            </a:r>
          </a:p>
          <a:p>
            <a:pPr marL="345880" lvl="1" indent="-345880" algn="l" defTabSz="913853" rtl="0" eaLnBrk="1" latinLnBrk="0" hangingPunct="1">
              <a:lnSpc>
                <a:spcPct val="90000"/>
              </a:lnSpc>
              <a:spcBef>
                <a:spcPct val="20000"/>
              </a:spcBef>
              <a:buSzPct val="90000"/>
              <a:buFont typeface="Arial" pitchFamily="34" charset="0"/>
              <a:buChar char="•"/>
            </a:pPr>
            <a:r>
              <a:rPr lang="en-US"/>
              <a:t>Second level</a:t>
            </a:r>
          </a:p>
          <a:p>
            <a:pPr marL="345880" lvl="2" indent="-345880" algn="l" defTabSz="913853" rtl="0" eaLnBrk="1" latinLnBrk="0" hangingPunct="1">
              <a:lnSpc>
                <a:spcPct val="90000"/>
              </a:lnSpc>
              <a:spcBef>
                <a:spcPct val="20000"/>
              </a:spcBef>
              <a:buSzPct val="90000"/>
              <a:buFont typeface="Arial" pitchFamily="34" charset="0"/>
              <a:buChar char="•"/>
            </a:pPr>
            <a:r>
              <a:rPr lang="en-US"/>
              <a:t>Third level</a:t>
            </a:r>
          </a:p>
          <a:p>
            <a:pPr marL="345880" lvl="3" indent="-345880" algn="l" defTabSz="913853" rtl="0" eaLnBrk="1" latinLnBrk="0" hangingPunct="1">
              <a:lnSpc>
                <a:spcPct val="90000"/>
              </a:lnSpc>
              <a:spcBef>
                <a:spcPct val="20000"/>
              </a:spcBef>
              <a:buSzPct val="90000"/>
              <a:buFont typeface="Arial" pitchFamily="34" charset="0"/>
              <a:buChar char="•"/>
            </a:pPr>
            <a:r>
              <a:rPr lang="en-US"/>
              <a:t>Fourth level</a:t>
            </a:r>
          </a:p>
          <a:p>
            <a:pPr marL="345880" lvl="4" indent="-345880" algn="l" defTabSz="913853" rtl="0" eaLnBrk="1" latinLnBrk="0" hangingPunct="1">
              <a:lnSpc>
                <a:spcPct val="90000"/>
              </a:lnSpc>
              <a:spcBef>
                <a:spcPct val="20000"/>
              </a:spcBef>
              <a:buSzPct val="90000"/>
              <a:buFont typeface="Arial" pitchFamily="34" charset="0"/>
              <a:buChar char="•"/>
            </a:pPr>
            <a:r>
              <a:rPr lang="en-US"/>
              <a:t>Fifth level</a:t>
            </a:r>
          </a:p>
        </p:txBody>
      </p:sp>
      <p:pic>
        <p:nvPicPr>
          <p:cNvPr id="6" name="Picture 2" descr="https://opsgility.sharepoint.com/Shared%20Documents/Branding%20Logos/opscloud-black-708x19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63943" y="6462626"/>
            <a:ext cx="1227818" cy="341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3476019"/>
      </p:ext>
    </p:extLst>
  </p:cSld>
  <p:clrMapOvr>
    <a:masterClrMapping/>
  </p:clrMapOvr>
  <p:transition>
    <p:fade/>
  </p:transition>
  <p:hf sldNum="0" hdr="0" ftr="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bwMode="white">
          <a:xfrm>
            <a:off x="519249" y="1447799"/>
            <a:ext cx="11151917" cy="2382191"/>
          </a:xfrm>
        </p:spPr>
        <p:txBody>
          <a:bodyPr/>
          <a:lstStyle>
            <a:lvl1pPr marL="460201" indent="-460201">
              <a:buClr>
                <a:srgbClr val="FFFFFF"/>
              </a:buClr>
              <a:buSzPct val="70000"/>
              <a:buFontTx/>
              <a:buBlip>
                <a:blip r:embed="rId2"/>
              </a:buBlip>
              <a:defRPr sz="4000">
                <a:solidFill>
                  <a:schemeClr val="accent2"/>
                </a:solidFill>
              </a:defRPr>
            </a:lvl1pPr>
            <a:lvl2pPr marL="855349" indent="-395147">
              <a:buClr>
                <a:srgbClr val="FFFFFF"/>
              </a:buClr>
              <a:buSzPct val="70000"/>
              <a:buFontTx/>
              <a:buBlip>
                <a:blip r:embed="rId2"/>
              </a:buBlip>
              <a:defRPr sz="3200">
                <a:solidFill>
                  <a:schemeClr val="tx2"/>
                </a:solidFill>
              </a:defRPr>
            </a:lvl2pPr>
            <a:lvl3pPr marL="1258429" indent="-403081">
              <a:buClr>
                <a:srgbClr val="FFFFFF"/>
              </a:buClr>
              <a:buSzPct val="70000"/>
              <a:buFontTx/>
              <a:buBlip>
                <a:blip r:embed="rId2"/>
              </a:buBlip>
              <a:defRPr sz="2800">
                <a:solidFill>
                  <a:schemeClr val="tx2"/>
                </a:solidFill>
              </a:defRPr>
            </a:lvl3pPr>
            <a:lvl4pPr marL="1604368" indent="-345947">
              <a:buClr>
                <a:srgbClr val="FFFFFF"/>
              </a:buClr>
              <a:buSzPct val="70000"/>
              <a:buFontTx/>
              <a:buBlip>
                <a:blip r:embed="rId2"/>
              </a:buBlip>
              <a:defRPr sz="2400">
                <a:solidFill>
                  <a:schemeClr val="tx2"/>
                </a:solidFill>
              </a:defRPr>
            </a:lvl4pPr>
            <a:lvl5pPr marL="1940804" indent="-336427">
              <a:buClr>
                <a:srgbClr val="FFFFFF"/>
              </a:buClr>
              <a:buSzPct val="70000"/>
              <a:buFontTx/>
              <a:buBlip>
                <a:blip r:embed="rId2"/>
              </a:buBlip>
              <a:defRPr sz="24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88031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tion - light blue">
    <p:bg>
      <p:bgPr>
        <a:solidFill>
          <a:schemeClr val="accent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1916350" y="3095930"/>
            <a:ext cx="8200416" cy="1523495"/>
          </a:xfrm>
        </p:spPr>
        <p:txBody>
          <a:bodyPr anchor="ctr" anchorCtr="0">
            <a:noAutofit/>
          </a:bodyPr>
          <a:lstStyle>
            <a:lvl1pPr algn="ctr">
              <a:lnSpc>
                <a:spcPct val="90000"/>
              </a:lnSpc>
              <a:defRPr sz="8800" baseline="0">
                <a:solidFill>
                  <a:schemeClr val="bg1">
                    <a:alpha val="98000"/>
                  </a:schemeClr>
                </a:solidFill>
              </a:defRPr>
            </a:lvl1pPr>
          </a:lstStyle>
          <a:p>
            <a:r>
              <a:rPr lang="en-US"/>
              <a:t>Section Title</a:t>
            </a:r>
          </a:p>
        </p:txBody>
      </p:sp>
    </p:spTree>
    <p:extLst>
      <p:ext uri="{BB962C8B-B14F-4D97-AF65-F5344CB8AC3E}">
        <p14:creationId xmlns:p14="http://schemas.microsoft.com/office/powerpoint/2010/main" val="42593052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69241" y="1189178"/>
            <a:ext cx="11653520" cy="1540806"/>
          </a:xfrm>
        </p:spPr>
        <p:txBody>
          <a:bodyPr/>
          <a:lstStyle>
            <a:lvl1pPr marL="0" indent="0">
              <a:buNone/>
              <a:defRPr sz="2132">
                <a:solidFill>
                  <a:srgbClr val="191919"/>
                </a:solidFill>
              </a:defRPr>
            </a:lvl1pPr>
            <a:lvl2pPr marL="609515" indent="-243806">
              <a:defRPr sz="1867">
                <a:solidFill>
                  <a:srgbClr val="191919"/>
                </a:solidFill>
              </a:defRPr>
            </a:lvl2pPr>
            <a:lvl3pPr marL="975224" indent="-243806">
              <a:defRPr sz="1600">
                <a:solidFill>
                  <a:srgbClr val="191919"/>
                </a:solidFill>
              </a:defRPr>
            </a:lvl3pPr>
            <a:lvl4pPr marL="1340932" indent="-243806">
              <a:defRPr sz="1400">
                <a:solidFill>
                  <a:srgbClr val="191919"/>
                </a:solidFill>
              </a:defRPr>
            </a:lvl4pPr>
            <a:lvl5pPr marL="1706640" indent="-243806">
              <a:defRPr sz="1400">
                <a:solidFill>
                  <a:srgbClr val="19191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p:cNvSpPr>
            <a:spLocks noGrp="1"/>
          </p:cNvSpPr>
          <p:nvPr>
            <p:ph type="body" idx="10"/>
          </p:nvPr>
        </p:nvSpPr>
        <p:spPr>
          <a:xfrm>
            <a:off x="609601" y="1028736"/>
            <a:ext cx="10959008" cy="321433"/>
          </a:xfrm>
        </p:spPr>
        <p:txBody>
          <a:bodyPr anchor="b">
            <a:noAutofit/>
          </a:bodyPr>
          <a:lstStyle>
            <a:lvl1pPr marL="0" indent="0">
              <a:buNone/>
              <a:defRPr sz="1867" b="0">
                <a:solidFill>
                  <a:srgbClr val="2E2E2E"/>
                </a:solidFill>
                <a:latin typeface="+mj-lt"/>
              </a:defRPr>
            </a:lvl1pPr>
            <a:lvl2pPr marL="609515" indent="0">
              <a:buNone/>
              <a:defRPr sz="2667" b="1"/>
            </a:lvl2pPr>
            <a:lvl3pPr marL="1219030" indent="0">
              <a:buNone/>
              <a:defRPr sz="2400" b="1"/>
            </a:lvl3pPr>
            <a:lvl4pPr marL="1828544" indent="0">
              <a:buNone/>
              <a:defRPr sz="2132" b="1"/>
            </a:lvl4pPr>
            <a:lvl5pPr marL="2438059" indent="0">
              <a:buNone/>
              <a:defRPr sz="2132" b="1"/>
            </a:lvl5pPr>
            <a:lvl6pPr marL="3047573" indent="0">
              <a:buNone/>
              <a:defRPr sz="2132" b="1"/>
            </a:lvl6pPr>
            <a:lvl7pPr marL="3657087" indent="0">
              <a:buNone/>
              <a:defRPr sz="2132" b="1"/>
            </a:lvl7pPr>
            <a:lvl8pPr marL="4266601" indent="0">
              <a:buNone/>
              <a:defRPr sz="2132" b="1"/>
            </a:lvl8pPr>
            <a:lvl9pPr marL="4876117" indent="0">
              <a:buNone/>
              <a:defRPr sz="2132" b="1"/>
            </a:lvl9pPr>
          </a:lstStyle>
          <a:p>
            <a:pPr lvl="0"/>
            <a:r>
              <a:rPr lang="en-US"/>
              <a:t>Click to edit Master text styles</a:t>
            </a:r>
          </a:p>
        </p:txBody>
      </p:sp>
      <p:sp>
        <p:nvSpPr>
          <p:cNvPr id="7" name="Title Placeholder 1"/>
          <p:cNvSpPr>
            <a:spLocks noGrp="1"/>
          </p:cNvSpPr>
          <p:nvPr>
            <p:ph type="title"/>
          </p:nvPr>
        </p:nvSpPr>
        <p:spPr>
          <a:xfrm>
            <a:off x="609600" y="300301"/>
            <a:ext cx="10972800" cy="690303"/>
          </a:xfrm>
          <a:prstGeom prst="rect">
            <a:avLst/>
          </a:prstGeom>
        </p:spPr>
        <p:txBody>
          <a:bodyPr vert="horz" lIns="91440" tIns="45720" rIns="91440" bIns="45720" rtlCol="0" anchor="ctr">
            <a:normAutofit/>
          </a:bodyPr>
          <a:lstStyle/>
          <a:p>
            <a:r>
              <a:rPr lang="en-US"/>
              <a:t>Click to edit Master title style</a:t>
            </a:r>
          </a:p>
        </p:txBody>
      </p:sp>
      <p:sp>
        <p:nvSpPr>
          <p:cNvPr id="9" name="Slide Number Placeholder 5"/>
          <p:cNvSpPr>
            <a:spLocks noGrp="1"/>
          </p:cNvSpPr>
          <p:nvPr>
            <p:ph type="sldNum" sz="quarter" idx="4"/>
          </p:nvPr>
        </p:nvSpPr>
        <p:spPr>
          <a:xfrm>
            <a:off x="9042400" y="6491871"/>
            <a:ext cx="2844800" cy="366183"/>
          </a:xfrm>
          <a:prstGeom prst="rect">
            <a:avLst/>
          </a:prstGeom>
        </p:spPr>
        <p:txBody>
          <a:bodyPr vert="horz" lIns="91440" tIns="45720" rIns="91440" bIns="45720" rtlCol="0" anchor="ctr"/>
          <a:lstStyle>
            <a:lvl1pPr algn="r">
              <a:defRPr sz="933">
                <a:solidFill>
                  <a:schemeClr val="bg1"/>
                </a:solidFill>
              </a:defRPr>
            </a:lvl1pPr>
          </a:lstStyle>
          <a:p>
            <a:pPr defTabSz="914437"/>
            <a:fld id="{075B75BD-B1B1-462D-986F-1F6FD455DE68}" type="slidenum">
              <a:rPr lang="en-US" smtClean="0">
                <a:solidFill>
                  <a:srgbClr val="FFFFFF"/>
                </a:solidFill>
              </a:rPr>
              <a:pPr defTabSz="914437"/>
              <a:t>‹#›</a:t>
            </a:fld>
            <a:endParaRPr lang="en-US">
              <a:solidFill>
                <a:srgbClr val="FFFFFF"/>
              </a:solidFill>
            </a:endParaRPr>
          </a:p>
        </p:txBody>
      </p:sp>
    </p:spTree>
    <p:extLst>
      <p:ext uri="{BB962C8B-B14F-4D97-AF65-F5344CB8AC3E}">
        <p14:creationId xmlns:p14="http://schemas.microsoft.com/office/powerpoint/2010/main" val="36977696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28600"/>
            <a:ext cx="11582401" cy="863600"/>
          </a:xfrm>
        </p:spPr>
        <p:txBody>
          <a:bodyPr anchor="t" anchorCtr="0">
            <a:noAutofit/>
          </a:bodyPr>
          <a:lstStyle>
            <a:lvl1pPr>
              <a:defRPr sz="5331" cap="none" spc="-133" baseline="0">
                <a:solidFill>
                  <a:schemeClr val="accent1"/>
                </a:solidFill>
                <a:latin typeface="Segoe UI Light" pitchFamily="34" charset="0"/>
              </a:defRPr>
            </a:lvl1pPr>
          </a:lstStyle>
          <a:p>
            <a:r>
              <a:rPr lang="en-US"/>
              <a:t>Click To Edit Master Title Style</a:t>
            </a:r>
          </a:p>
        </p:txBody>
      </p:sp>
    </p:spTree>
    <p:extLst>
      <p:ext uri="{BB962C8B-B14F-4D97-AF65-F5344CB8AC3E}">
        <p14:creationId xmlns:p14="http://schemas.microsoft.com/office/powerpoint/2010/main" val="2375472049"/>
      </p:ext>
    </p:extLst>
  </p:cSld>
  <p:clrMapOvr>
    <a:masterClrMapping/>
  </p:clrMapOvr>
  <p:transition spd="slow">
    <p:push/>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270797"/>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63787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7" y="291102"/>
            <a:ext cx="9436595" cy="899665"/>
          </a:xfrm>
        </p:spPr>
        <p:txBody>
          <a:bodyPr/>
          <a:lstStyle>
            <a:lvl1pPr>
              <a:defRPr sz="5098">
                <a:gradFill>
                  <a:gsLst>
                    <a:gs pos="2655">
                      <a:schemeClr val="tx1"/>
                    </a:gs>
                    <a:gs pos="31000">
                      <a:schemeClr val="tx1"/>
                    </a:gs>
                  </a:gsLst>
                  <a:lin ang="5400000" scaled="0"/>
                </a:gradFill>
              </a:defRPr>
            </a:lvl1pPr>
          </a:lstStyle>
          <a:p>
            <a:r>
              <a:rPr lang="en-US"/>
              <a:t>Click to edit Master title style</a:t>
            </a:r>
          </a:p>
        </p:txBody>
      </p:sp>
      <p:grpSp>
        <p:nvGrpSpPr>
          <p:cNvPr id="3" name="Group 2"/>
          <p:cNvGrpSpPr/>
          <p:nvPr userDrawn="1"/>
        </p:nvGrpSpPr>
        <p:grpSpPr>
          <a:xfrm>
            <a:off x="9589698" y="124344"/>
            <a:ext cx="2228236" cy="793373"/>
            <a:chOff x="9781991" y="126819"/>
            <a:chExt cx="2272917" cy="809167"/>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781991" y="126819"/>
              <a:ext cx="1806270" cy="809167"/>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469161" y="359421"/>
              <a:ext cx="585747" cy="343964"/>
            </a:xfrm>
            <a:prstGeom prst="rect">
              <a:avLst/>
            </a:prstGeom>
          </p:spPr>
        </p:pic>
      </p:grpSp>
    </p:spTree>
    <p:extLst>
      <p:ext uri="{BB962C8B-B14F-4D97-AF65-F5344CB8AC3E}">
        <p14:creationId xmlns:p14="http://schemas.microsoft.com/office/powerpoint/2010/main" val="28859471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Copy">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14" name="Text Placeholder 13"/>
          <p:cNvSpPr>
            <a:spLocks noGrp="1"/>
          </p:cNvSpPr>
          <p:nvPr>
            <p:ph type="body" sz="quarter" idx="14" hasCustomPrompt="1"/>
          </p:nvPr>
        </p:nvSpPr>
        <p:spPr>
          <a:xfrm>
            <a:off x="4751364" y="1337046"/>
            <a:ext cx="7171398" cy="4960921"/>
          </a:xfrm>
        </p:spPr>
        <p:txBody>
          <a:bodyPr lIns="182880" tIns="182880" rIns="18288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a:t>Insert Topic and body copy</a:t>
            </a:r>
          </a:p>
        </p:txBody>
      </p:sp>
      <p:sp>
        <p:nvSpPr>
          <p:cNvPr id="2" name="Title 1"/>
          <p:cNvSpPr>
            <a:spLocks noGrp="1"/>
          </p:cNvSpPr>
          <p:nvPr>
            <p:ph type="title" hasCustomPrompt="1"/>
          </p:nvPr>
        </p:nvSpPr>
        <p:spPr>
          <a:xfrm>
            <a:off x="269238" y="274639"/>
            <a:ext cx="11653523" cy="912980"/>
          </a:xfrm>
        </p:spPr>
        <p:txBody>
          <a:bodyPr lIns="182880" tIns="0" rIns="0" bIns="0" anchor="ctr" anchorCtr="0">
            <a:noAutofit/>
          </a:bodyPr>
          <a:lstStyle>
            <a:lvl1pPr algn="l">
              <a:defRPr sz="5294" cap="none" baseline="0">
                <a:solidFill>
                  <a:srgbClr val="0D5387"/>
                </a:solidFill>
                <a:latin typeface="Segoe UI" panose="020B0502040204020203" pitchFamily="34" charset="0"/>
                <a:ea typeface="Segoe UI" panose="020B0502040204020203" pitchFamily="34" charset="0"/>
                <a:cs typeface="Segoe UI" panose="020B0502040204020203" pitchFamily="34" charset="0"/>
              </a:defRPr>
            </a:lvl1pPr>
          </a:lstStyle>
          <a:p>
            <a:r>
              <a:rPr lang="en-US"/>
              <a:t>Slide heading goes here</a:t>
            </a:r>
          </a:p>
        </p:txBody>
      </p:sp>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 Placeholder 13"/>
          <p:cNvSpPr>
            <a:spLocks noGrp="1"/>
          </p:cNvSpPr>
          <p:nvPr>
            <p:ph type="body" sz="quarter" idx="15" hasCustomPrompt="1"/>
          </p:nvPr>
        </p:nvSpPr>
        <p:spPr>
          <a:xfrm>
            <a:off x="270155" y="1337046"/>
            <a:ext cx="4481208" cy="4960921"/>
          </a:xfrm>
        </p:spPr>
        <p:txBody>
          <a:bodyPr lIns="182880" tIns="182880" rIns="365760" bIns="182880">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1961"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defRPr/>
            </a:lvl3pPr>
            <a:lvl4pPr marL="0" indent="0">
              <a:defRPr/>
            </a:lvl4pPr>
            <a:lvl5pPr marL="0" indent="0">
              <a:defRPr/>
            </a:lvl5pPr>
          </a:lstStyle>
          <a:p>
            <a:pPr lvl="1"/>
            <a:r>
              <a:rPr lang="en-US"/>
              <a:t>Insert Topic and body copy</a:t>
            </a:r>
          </a:p>
        </p:txBody>
      </p:sp>
      <p:pic>
        <p:nvPicPr>
          <p:cNvPr id="9" name="Picture 8"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8848132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970292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p:nvPr>
        </p:nvSpPr>
        <p:spPr>
          <a:xfrm>
            <a:off x="508000" y="1420815"/>
            <a:ext cx="11176000" cy="14918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302372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2"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96233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6" name="Rectangle 5"/>
          <p:cNvSpPr/>
          <p:nvPr userDrawn="1"/>
        </p:nvSpPr>
        <p:spPr bwMode="auto">
          <a:xfrm>
            <a:off x="267683" y="2084173"/>
            <a:ext cx="6276530" cy="3586207"/>
          </a:xfrm>
          <a:prstGeom prst="rect">
            <a:avLst/>
          </a:prstGeom>
          <a:solidFill>
            <a:srgbClr val="FFFFFF">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75796">
                      <a:srgbClr val="353535"/>
                    </a:gs>
                    <a:gs pos="57576">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75796">
                      <a:srgbClr val="353535"/>
                    </a:gs>
                    <a:gs pos="57576">
                      <a:srgbClr val="353535"/>
                    </a:gs>
                  </a:gsLst>
                  <a:lin ang="5400000" scaled="0"/>
                </a:gradFill>
                <a:latin typeface="+mn-lt"/>
              </a:defRPr>
            </a:lvl1pPr>
          </a:lstStyle>
          <a:p>
            <a:pPr lvl="0"/>
            <a:r>
              <a:rPr lang="en-US"/>
              <a:t>Speaker name</a:t>
            </a:r>
          </a:p>
        </p:txBody>
      </p:sp>
      <p:pic>
        <p:nvPicPr>
          <p:cNvPr id="16" name="MS logo gray - EMF"/>
          <p:cNvPicPr>
            <a:picLocks noChangeAspect="1"/>
          </p:cNvPicPr>
          <p:nvPr userDrawn="1"/>
        </p:nvPicPr>
        <p:blipFill>
          <a:blip r:embed="rId3"/>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91555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12"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838674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3"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pic>
        <p:nvPicPr>
          <p:cNvPr id="6" name="Picture 5"/>
          <p:cNvPicPr>
            <a:picLocks noChangeAspect="1"/>
          </p:cNvPicPr>
          <p:nvPr userDrawn="1"/>
        </p:nvPicPr>
        <p:blipFill rotWithShape="1">
          <a:blip r:embed="rId3">
            <a:extLst>
              <a:ext uri="{28A0092B-C50C-407E-A947-70E740481C1C}">
                <a14:useLocalDpi xmlns:a14="http://schemas.microsoft.com/office/drawing/2010/main" val="0"/>
              </a:ext>
            </a:extLst>
          </a:blip>
          <a:srcRect l="43746"/>
          <a:stretch/>
        </p:blipFill>
        <p:spPr>
          <a:xfrm>
            <a:off x="5332731" y="0"/>
            <a:ext cx="6857539" cy="6858000"/>
          </a:xfrm>
          <a:prstGeom prst="rect">
            <a:avLst/>
          </a:prstGeom>
        </p:spPr>
      </p:pic>
    </p:spTree>
    <p:extLst>
      <p:ext uri="{BB962C8B-B14F-4D97-AF65-F5344CB8AC3E}">
        <p14:creationId xmlns:p14="http://schemas.microsoft.com/office/powerpoint/2010/main" val="10897860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18437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406853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17926184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3643933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pic>
        <p:nvPicPr>
          <p:cNvPr id="2050" name="Picture 2" descr="C:\Users\petern\AppData\Local\Temp\vmware-petern\VMwareDnD\cded05ca\MSFT_logo_rgb_C-Gra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 Placeholder 13"/>
          <p:cNvSpPr>
            <a:spLocks noGrp="1"/>
          </p:cNvSpPr>
          <p:nvPr>
            <p:ph type="body" sz="quarter" idx="14" hasCustomPrompt="1"/>
          </p:nvPr>
        </p:nvSpPr>
        <p:spPr>
          <a:xfrm>
            <a:off x="1165664" y="1"/>
            <a:ext cx="9860673" cy="6566932"/>
          </a:xfrm>
        </p:spPr>
        <p:txBody>
          <a:bodyPr lIns="0" tIns="457200" rIns="0" bIns="457200" anchor="ctr">
            <a:normAutofit/>
          </a:bodyPr>
          <a:lstStyle>
            <a:lvl1pPr>
              <a:lnSpc>
                <a:spcPct val="90000"/>
              </a:lnSpc>
              <a:defRPr sz="3921" baseline="0">
                <a:solidFill>
                  <a:schemeClr val="tx1"/>
                </a:solidFill>
                <a:latin typeface="Segoe UI Light" pitchFamily="34" charset="0"/>
              </a:defRPr>
            </a:lvl1pPr>
            <a:lvl2pPr marL="0" marR="0" indent="0" algn="l" defTabSz="1184575" rtl="0" eaLnBrk="1" fontAlgn="auto" latinLnBrk="0" hangingPunct="1">
              <a:lnSpc>
                <a:spcPct val="90000"/>
              </a:lnSpc>
              <a:spcBef>
                <a:spcPts val="588"/>
              </a:spcBef>
              <a:spcAft>
                <a:spcPts val="588"/>
              </a:spcAft>
              <a:buClrTx/>
              <a:buSzTx/>
              <a:buFontTx/>
              <a:buNone/>
              <a:tabLst/>
              <a:defRPr sz="5882" baseline="0">
                <a:solidFill>
                  <a:schemeClr val="tx1"/>
                </a:solidFill>
                <a:latin typeface="Segoe UI" panose="020B0502040204020203" pitchFamily="34" charset="0"/>
              </a:defRPr>
            </a:lvl2pPr>
            <a:lvl3pPr marL="0" indent="0">
              <a:defRPr/>
            </a:lvl3pPr>
            <a:lvl4pPr marL="0" indent="0">
              <a:defRPr/>
            </a:lvl4pPr>
            <a:lvl5pPr marL="0" indent="0">
              <a:defRPr/>
            </a:lvl5pPr>
          </a:lstStyle>
          <a:p>
            <a:pPr lvl="1"/>
            <a:r>
              <a:rPr lang="en-US"/>
              <a:t>Click to add quote text</a:t>
            </a:r>
          </a:p>
        </p:txBody>
      </p:sp>
      <p:pic>
        <p:nvPicPr>
          <p:cNvPr id="7" name="Picture 6" descr="Main Logo.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8140298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387129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6012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3310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2484312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814480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08027672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22498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22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165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0263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ed Color Block (L)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9" name="Rectangle 8"/>
          <p:cNvSpPr/>
          <p:nvPr/>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Rectangle 9"/>
          <p:cNvSpPr/>
          <p:nvPr/>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a:t>Click to edit Master text styles</a:t>
            </a:r>
          </a:p>
        </p:txBody>
      </p:sp>
      <p:sp>
        <p:nvSpPr>
          <p:cNvPr id="11" name="Rectangle 10"/>
          <p:cNvSpPr/>
          <p:nvPr/>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Main Logo.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14460662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848900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7"/>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2405276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04Trust_Blank">
    <p:spTree>
      <p:nvGrpSpPr>
        <p:cNvPr id="1" name=""/>
        <p:cNvGrpSpPr/>
        <p:nvPr/>
      </p:nvGrpSpPr>
      <p:grpSpPr>
        <a:xfrm>
          <a:off x="0" y="0"/>
          <a:ext cx="0" cy="0"/>
          <a:chOff x="0" y="0"/>
          <a:chExt cx="0" cy="0"/>
        </a:xfrm>
      </p:grpSpPr>
      <p:sp>
        <p:nvSpPr>
          <p:cNvPr id="6" name="Rectangle 5"/>
          <p:cNvSpPr/>
          <p:nvPr userDrawn="1"/>
        </p:nvSpPr>
        <p:spPr bwMode="auto">
          <a:xfrm>
            <a:off x="2" y="487"/>
            <a:ext cx="4264181" cy="685751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69240" y="289512"/>
            <a:ext cx="3780246" cy="899665"/>
          </a:xfrm>
        </p:spPr>
        <p:txBody>
          <a:bodyPr/>
          <a:lstStyle>
            <a:lvl1pPr>
              <a:defRPr sz="400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69242" y="1604087"/>
            <a:ext cx="3780245" cy="433965"/>
          </a:xfrm>
        </p:spPr>
        <p:txBody>
          <a:bodyPr wrap="square">
            <a:spAutoFit/>
          </a:bodyPr>
          <a:lstStyle>
            <a:lvl1pPr marL="0" indent="0">
              <a:spcBef>
                <a:spcPts val="1800"/>
              </a:spcBef>
              <a:buClr>
                <a:schemeClr val="tx1"/>
              </a:buClr>
              <a:buFont typeface="Arial" pitchFamily="34" charset="0"/>
              <a:buNone/>
              <a:defRPr sz="1800">
                <a:solidFill>
                  <a:schemeClr val="bg1"/>
                </a:solidFill>
                <a:latin typeface="+mn-lt"/>
              </a:defRPr>
            </a:lvl1pPr>
            <a:lvl2pPr marL="292045" indent="0">
              <a:buNone/>
              <a:defRPr sz="2353">
                <a:solidFill>
                  <a:schemeClr val="bg1"/>
                </a:solidFill>
                <a:latin typeface="+mn-lt"/>
              </a:defRPr>
            </a:lvl2pPr>
            <a:lvl3pPr marL="520602" indent="0">
              <a:buNone/>
              <a:tabLst/>
              <a:defRPr sz="1961">
                <a:solidFill>
                  <a:schemeClr val="bg1"/>
                </a:solidFill>
                <a:latin typeface="+mn-lt"/>
              </a:defRPr>
            </a:lvl3pPr>
            <a:lvl4pPr marL="685670" indent="0">
              <a:buNone/>
              <a:defRPr>
                <a:solidFill>
                  <a:schemeClr val="bg1"/>
                </a:solidFill>
                <a:latin typeface="+mn-lt"/>
              </a:defRPr>
            </a:lvl4pPr>
            <a:lvl5pPr marL="863437"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1823312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blue centere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400" b="0" kern="1200" cap="all" spc="800" baseline="0" dirty="0">
                <a:ln w="3175">
                  <a:noFill/>
                </a:ln>
                <a:solidFill>
                  <a:schemeClr val="tx2"/>
                </a:solidFill>
                <a:effectLst/>
                <a:latin typeface="+mn-lt"/>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10055324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8" name="MS logo white - EMF"/>
          <p:cNvPicPr>
            <a:picLocks noChangeAspect="1"/>
          </p:cNvPicPr>
          <p:nvPr userDrawn="1"/>
        </p:nvPicPr>
        <p:blipFill>
          <a:blip r:embed="rId2"/>
          <a:stretch>
            <a:fillRect/>
          </a:stretch>
        </p:blipFill>
        <p:spPr bwMode="black">
          <a:xfrm>
            <a:off x="451632" y="6083105"/>
            <a:ext cx="1423303" cy="304828"/>
          </a:xfrm>
          <a:prstGeom prst="rect">
            <a:avLst/>
          </a:prstGeom>
        </p:spPr>
      </p:pic>
    </p:spTree>
    <p:extLst>
      <p:ext uri="{BB962C8B-B14F-4D97-AF65-F5344CB8AC3E}">
        <p14:creationId xmlns:p14="http://schemas.microsoft.com/office/powerpoint/2010/main" val="41308501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5244" b="10360"/>
          <a:stretch/>
        </p:blipFill>
        <p:spPr>
          <a:xfrm>
            <a:off x="-1" y="0"/>
            <a:ext cx="12190271" cy="6858000"/>
          </a:xfrm>
          <a:prstGeom prst="rect">
            <a:avLst/>
          </a:prstGeom>
        </p:spPr>
      </p:pic>
      <p:sp>
        <p:nvSpPr>
          <p:cNvPr id="12" name="Rectangle 11"/>
          <p:cNvSpPr/>
          <p:nvPr userDrawn="1"/>
        </p:nvSpPr>
        <p:spPr bwMode="auto">
          <a:xfrm>
            <a:off x="267682" y="2084171"/>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lIns="146304" tIns="91440" rIns="146304" bIns="91440" anchor="t" anchorCtr="0"/>
          <a:lstStyle>
            <a:lvl1pPr>
              <a:defRPr sz="4705" spc="-98"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a:noFill/>
        </p:spPr>
        <p:txBody>
          <a:bodyPr wrap="square" lIns="164592" tIns="109728" rIns="164592" bIns="109728">
            <a:spAutoFit/>
          </a:bodyPr>
          <a:lstStyle>
            <a:lvl1pPr marL="0" indent="0">
              <a:spcBef>
                <a:spcPts val="0"/>
              </a:spcBef>
              <a:buNone/>
              <a:defRPr sz="3137">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51632" y="6083105"/>
            <a:ext cx="1423303" cy="304828"/>
          </a:xfrm>
          <a:prstGeom prst="rect">
            <a:avLst/>
          </a:prstGeom>
        </p:spPr>
      </p:pic>
    </p:spTree>
    <p:extLst>
      <p:ext uri="{BB962C8B-B14F-4D97-AF65-F5344CB8AC3E}">
        <p14:creationId xmlns:p14="http://schemas.microsoft.com/office/powerpoint/2010/main" val="40152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7" name="MS logo white - EMF"/>
          <p:cNvPicPr>
            <a:picLocks noChangeAspect="1"/>
          </p:cNvPicPr>
          <p:nvPr userDrawn="1"/>
        </p:nvPicPr>
        <p:blipFill>
          <a:blip r:embed="rId2"/>
          <a:stretch>
            <a:fillRect/>
          </a:stretch>
        </p:blipFill>
        <p:spPr bwMode="black">
          <a:xfrm>
            <a:off x="451632" y="6083105"/>
            <a:ext cx="1423303" cy="304828"/>
          </a:xfrm>
          <a:prstGeom prst="rect">
            <a:avLst/>
          </a:prstGeom>
        </p:spPr>
      </p:pic>
    </p:spTree>
    <p:extLst>
      <p:ext uri="{BB962C8B-B14F-4D97-AF65-F5344CB8AC3E}">
        <p14:creationId xmlns:p14="http://schemas.microsoft.com/office/powerpoint/2010/main" val="2610630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51632" y="6083105"/>
            <a:ext cx="1423303"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2"/>
            <a:ext cx="6858583" cy="6860704"/>
          </a:xfrm>
          <a:prstGeom prst="rect">
            <a:avLst/>
          </a:prstGeom>
        </p:spPr>
      </p:pic>
    </p:spTree>
    <p:extLst>
      <p:ext uri="{BB962C8B-B14F-4D97-AF65-F5344CB8AC3E}">
        <p14:creationId xmlns:p14="http://schemas.microsoft.com/office/powerpoint/2010/main" val="724499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73311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3602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d Color Block (R)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p:nvSpPr>
        <p:spPr>
          <a:xfrm>
            <a:off x="6095688" y="1806"/>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Rectangle 9"/>
          <p:cNvSpPr/>
          <p:nvPr/>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752275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5695676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5086170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8060742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62727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159531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1673832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8074434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415311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19222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96218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Red Color Block (L)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9" name="Rectangle 8"/>
          <p:cNvSpPr/>
          <p:nvPr/>
        </p:nvSpPr>
        <p:spPr>
          <a:xfrm>
            <a:off x="0" y="0"/>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Rectangle 9"/>
          <p:cNvSpPr/>
          <p:nvPr/>
        </p:nvSpPr>
        <p:spPr>
          <a:xfrm>
            <a:off x="6095688" y="1"/>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4" name="Text Placeholder 3"/>
          <p:cNvSpPr>
            <a:spLocks noGrp="1"/>
          </p:cNvSpPr>
          <p:nvPr>
            <p:ph type="body" sz="quarter" idx="13"/>
          </p:nvPr>
        </p:nvSpPr>
        <p:spPr>
          <a:xfrm>
            <a:off x="6544213" y="1187620"/>
            <a:ext cx="5378549" cy="5020660"/>
          </a:xfrm>
        </p:spPr>
        <p:txBody>
          <a:bodyPr lIns="182880" tIns="182880" rIns="182880" bIns="182880"/>
          <a:lstStyle/>
          <a:p>
            <a:pPr lvl="0"/>
            <a:r>
              <a:rPr lang="en-US"/>
              <a:t>Click to edit Master text styles</a:t>
            </a:r>
          </a:p>
        </p:txBody>
      </p:sp>
      <p:sp>
        <p:nvSpPr>
          <p:cNvPr id="11" name="Rectangle 10"/>
          <p:cNvSpPr/>
          <p:nvPr/>
        </p:nvSpPr>
        <p:spPr>
          <a:xfrm>
            <a:off x="40307" y="-1805"/>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11" descr="Main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233320851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65998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17022313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4636348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Green Color Block (L) and Photo">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2" y="-1805"/>
            <a:ext cx="12186736" cy="6861610"/>
          </a:xfrm>
          <a:prstGeom prst="rect">
            <a:avLst/>
          </a:prstGeom>
        </p:spPr>
      </p:pic>
      <p:sp>
        <p:nvSpPr>
          <p:cNvPr id="6" name="Slide Number Placeholder 5"/>
          <p:cNvSpPr>
            <a:spLocks noGrp="1"/>
          </p:cNvSpPr>
          <p:nvPr>
            <p:ph type="sldNum" sz="quarter" idx="12"/>
          </p:nvPr>
        </p:nvSpPr>
        <p:spPr>
          <a:xfrm>
            <a:off x="11653523" y="6566931"/>
            <a:ext cx="538477" cy="292874"/>
          </a:xfrm>
        </p:spPr>
        <p:txBody>
          <a:bodyPr lIns="0" tIns="0" rIns="0" bIns="0"/>
          <a:lstStyle>
            <a:lvl1pPr algn="ctr">
              <a:defRPr sz="1078">
                <a:solidFill>
                  <a:schemeClr val="bg1"/>
                </a:solidFill>
                <a:latin typeface="Segoe Pro" panose="020B0502040504020203" pitchFamily="34" charset="0"/>
              </a:defRPr>
            </a:lvl1pPr>
          </a:lstStyle>
          <a:p>
            <a:fld id="{63863B58-CBB8-49E9-BA96-0A2E095CB188}" type="slidenum">
              <a:rPr lang="en-US" smtClean="0">
                <a:solidFill>
                  <a:prstClr val="white"/>
                </a:solidFill>
              </a:rPr>
              <a:pPr/>
              <a:t>‹#›</a:t>
            </a:fld>
            <a:endParaRPr lang="en-US">
              <a:solidFill>
                <a:prstClr val="white"/>
              </a:solidFill>
            </a:endParaRPr>
          </a:p>
        </p:txBody>
      </p:sp>
      <p:sp>
        <p:nvSpPr>
          <p:cNvPr id="9" name="Rectangle 8"/>
          <p:cNvSpPr/>
          <p:nvPr/>
        </p:nvSpPr>
        <p:spPr>
          <a:xfrm>
            <a:off x="0" y="0"/>
            <a:ext cx="6096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0" y="0"/>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2" name="Title 1"/>
          <p:cNvSpPr>
            <a:spLocks noGrp="1"/>
          </p:cNvSpPr>
          <p:nvPr>
            <p:ph type="title"/>
          </p:nvPr>
        </p:nvSpPr>
        <p:spPr>
          <a:xfrm>
            <a:off x="269239"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Picture Placeholder 11"/>
          <p:cNvSpPr>
            <a:spLocks noGrp="1"/>
          </p:cNvSpPr>
          <p:nvPr>
            <p:ph type="pic" sz="quarter" idx="13" hasCustomPrompt="1"/>
          </p:nvPr>
        </p:nvSpPr>
        <p:spPr>
          <a:xfrm>
            <a:off x="6093368" y="-3114"/>
            <a:ext cx="6096000" cy="6861114"/>
          </a:xfrm>
        </p:spPr>
        <p:txBody>
          <a:bodyPr anchor="ctr"/>
          <a:lstStyle>
            <a:lvl1pPr algn="ctr">
              <a:defRPr/>
            </a:lvl1pPr>
          </a:lstStyle>
          <a:p>
            <a:r>
              <a:rPr lang="en-US"/>
              <a:t>Click to add image</a:t>
            </a:r>
          </a:p>
        </p:txBody>
      </p:sp>
      <p:pic>
        <p:nvPicPr>
          <p:cNvPr id="10" name="Picture 9" descr="Main Logo.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88434" y="6633226"/>
            <a:ext cx="896414" cy="182081"/>
          </a:xfrm>
          <a:prstGeom prst="rect">
            <a:avLst/>
          </a:prstGeom>
        </p:spPr>
      </p:pic>
    </p:spTree>
    <p:extLst>
      <p:ext uri="{BB962C8B-B14F-4D97-AF65-F5344CB8AC3E}">
        <p14:creationId xmlns:p14="http://schemas.microsoft.com/office/powerpoint/2010/main" val="39659966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8" name="Picture 7"/>
          <p:cNvPicPr>
            <a:picLocks noChangeAspect="1"/>
          </p:cNvPicPr>
          <p:nvPr userDrawn="1"/>
        </p:nvPicPr>
        <p:blipFill>
          <a:blip r:embed="rId2"/>
          <a:stretch>
            <a:fillRect/>
          </a:stretch>
        </p:blipFill>
        <p:spPr bwMode="black">
          <a:xfrm>
            <a:off x="450079" y="6092100"/>
            <a:ext cx="1460033" cy="304828"/>
          </a:xfrm>
          <a:prstGeom prst="rect">
            <a:avLst/>
          </a:prstGeom>
        </p:spPr>
      </p:pic>
    </p:spTree>
    <p:extLst>
      <p:ext uri="{BB962C8B-B14F-4D97-AF65-F5344CB8AC3E}">
        <p14:creationId xmlns:p14="http://schemas.microsoft.com/office/powerpoint/2010/main" val="111386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77" r="22145"/>
          <a:stretch/>
        </p:blipFill>
        <p:spPr>
          <a:xfrm>
            <a:off x="865" y="0"/>
            <a:ext cx="12190271" cy="6858000"/>
          </a:xfrm>
          <a:prstGeom prst="rect">
            <a:avLst/>
          </a:prstGeom>
        </p:spPr>
      </p:pic>
      <p:sp>
        <p:nvSpPr>
          <p:cNvPr id="10" name="Rectangle 9"/>
          <p:cNvSpPr/>
          <p:nvPr userDrawn="1"/>
        </p:nvSpPr>
        <p:spPr bwMode="auto">
          <a:xfrm>
            <a:off x="269302" y="2077813"/>
            <a:ext cx="6274974" cy="358620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3"/>
            <a:ext cx="6274911" cy="1793104"/>
          </a:xfrm>
          <a:noFill/>
        </p:spPr>
        <p:txBody>
          <a:bodyPr vert="horz" wrap="square" lIns="146304" tIns="91440" rIns="146304" bIns="91440" rtlCol="0" anchor="t" anchorCtr="0">
            <a:noAutofit/>
          </a:bodyPr>
          <a:lstStyle>
            <a:lvl1pPr>
              <a:defRPr lang="en-US" spc="-98" dirty="0">
                <a:gradFill>
                  <a:gsLst>
                    <a:gs pos="91720">
                      <a:srgbClr val="FFFFFF"/>
                    </a:gs>
                    <a:gs pos="75796">
                      <a:srgbClr val="FFFFFF"/>
                    </a:gs>
                  </a:gsLst>
                  <a:lin ang="5400000" scaled="0"/>
                </a:gradFill>
              </a:defRPr>
            </a:lvl1pPr>
          </a:lstStyle>
          <a:p>
            <a:pPr lvl="0"/>
            <a:r>
              <a:rPr lang="en-US"/>
              <a:t>Presentation title</a:t>
            </a:r>
          </a:p>
        </p:txBody>
      </p:sp>
      <p:sp>
        <p:nvSpPr>
          <p:cNvPr id="3" name="Text Placeholder 2"/>
          <p:cNvSpPr>
            <a:spLocks noGrp="1"/>
          </p:cNvSpPr>
          <p:nvPr>
            <p:ph type="body" sz="quarter" idx="14" hasCustomPrompt="1"/>
          </p:nvPr>
        </p:nvSpPr>
        <p:spPr bwMode="auto">
          <a:xfrm>
            <a:off x="267683" y="3877275"/>
            <a:ext cx="6276530" cy="656077"/>
          </a:xfrm>
        </p:spPr>
        <p:txBody>
          <a:bodyPr wrap="square" lIns="164592" tIns="109728" rIns="164592" bIns="109728">
            <a:spAutoFit/>
          </a:bodyPr>
          <a:lstStyle>
            <a:lvl1pPr marL="0" indent="0">
              <a:spcBef>
                <a:spcPts val="0"/>
              </a:spcBef>
              <a:buNone/>
              <a:defRPr sz="3137">
                <a:gradFill>
                  <a:gsLst>
                    <a:gs pos="89172">
                      <a:srgbClr val="FFFFFF"/>
                    </a:gs>
                    <a:gs pos="75796">
                      <a:srgbClr val="FFFFFF"/>
                    </a:gs>
                  </a:gsLst>
                  <a:lin ang="5400000" scaled="0"/>
                </a:gradFill>
                <a:latin typeface="+mn-lt"/>
              </a:defRPr>
            </a:lvl1pPr>
          </a:lstStyle>
          <a:p>
            <a:pPr lvl="0"/>
            <a:r>
              <a:rPr lang="en-US"/>
              <a:t>Speaker name</a:t>
            </a:r>
          </a:p>
        </p:txBody>
      </p:sp>
      <p:pic>
        <p:nvPicPr>
          <p:cNvPr id="11" name="Picture 10"/>
          <p:cNvPicPr>
            <a:picLocks noChangeAspect="1"/>
          </p:cNvPicPr>
          <p:nvPr userDrawn="1"/>
        </p:nvPicPr>
        <p:blipFill>
          <a:blip r:embed="rId3"/>
          <a:stretch>
            <a:fillRect/>
          </a:stretch>
        </p:blipFill>
        <p:spPr bwMode="white">
          <a:xfrm>
            <a:off x="450079" y="6092100"/>
            <a:ext cx="1460033" cy="304828"/>
          </a:xfrm>
          <a:prstGeom prst="rect">
            <a:avLst/>
          </a:prstGeom>
        </p:spPr>
      </p:pic>
    </p:spTree>
    <p:extLst>
      <p:ext uri="{BB962C8B-B14F-4D97-AF65-F5344CB8AC3E}">
        <p14:creationId xmlns:p14="http://schemas.microsoft.com/office/powerpoint/2010/main" val="299629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7" name="Picture 6"/>
          <p:cNvPicPr>
            <a:picLocks noChangeAspect="1"/>
          </p:cNvPicPr>
          <p:nvPr userDrawn="1"/>
        </p:nvPicPr>
        <p:blipFill>
          <a:blip r:embed="rId2"/>
          <a:stretch>
            <a:fillRect/>
          </a:stretch>
        </p:blipFill>
        <p:spPr bwMode="black">
          <a:xfrm>
            <a:off x="450079" y="6092100"/>
            <a:ext cx="1460033" cy="304828"/>
          </a:xfrm>
          <a:prstGeom prst="rect">
            <a:avLst/>
          </a:prstGeom>
        </p:spPr>
      </p:pic>
    </p:spTree>
    <p:extLst>
      <p:ext uri="{BB962C8B-B14F-4D97-AF65-F5344CB8AC3E}">
        <p14:creationId xmlns:p14="http://schemas.microsoft.com/office/powerpoint/2010/main" val="3374207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34105" r="22146"/>
          <a:stretch/>
        </p:blipFill>
        <p:spPr>
          <a:xfrm>
            <a:off x="5333353" y="0"/>
            <a:ext cx="6856917" cy="6858000"/>
          </a:xfrm>
          <a:prstGeom prst="rect">
            <a:avLst/>
          </a:prstGeom>
        </p:spPr>
      </p:pic>
      <p:pic>
        <p:nvPicPr>
          <p:cNvPr id="10" name="Picture 9"/>
          <p:cNvPicPr>
            <a:picLocks noChangeAspect="1"/>
          </p:cNvPicPr>
          <p:nvPr userDrawn="1"/>
        </p:nvPicPr>
        <p:blipFill>
          <a:blip r:embed="rId3"/>
          <a:stretch>
            <a:fillRect/>
          </a:stretch>
        </p:blipFill>
        <p:spPr bwMode="black">
          <a:xfrm>
            <a:off x="450079" y="6092100"/>
            <a:ext cx="1460033" cy="304828"/>
          </a:xfrm>
          <a:prstGeom prst="rect">
            <a:avLst/>
          </a:prstGeom>
        </p:spPr>
      </p:pic>
    </p:spTree>
    <p:extLst>
      <p:ext uri="{BB962C8B-B14F-4D97-AF65-F5344CB8AC3E}">
        <p14:creationId xmlns:p14="http://schemas.microsoft.com/office/powerpoint/2010/main" val="1740188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44764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37282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Red Color Block (R) and Copy ">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10"/>
            <a:ext cx="12191376" cy="6861610"/>
          </a:xfrm>
          <a:prstGeom prst="rect">
            <a:avLst/>
          </a:prstGeom>
        </p:spPr>
      </p:pic>
      <p:sp>
        <p:nvSpPr>
          <p:cNvPr id="9" name="Rectangle 8"/>
          <p:cNvSpPr/>
          <p:nvPr/>
        </p:nvSpPr>
        <p:spPr>
          <a:xfrm>
            <a:off x="6095688" y="1806"/>
            <a:ext cx="6096000" cy="6858000"/>
          </a:xfrm>
          <a:prstGeom prst="rect">
            <a:avLst/>
          </a:prstGeom>
          <a:solidFill>
            <a:srgbClr val="0D53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0" name="Rectangle 9"/>
          <p:cNvSpPr/>
          <p:nvPr/>
        </p:nvSpPr>
        <p:spPr>
          <a:xfrm>
            <a:off x="0" y="0"/>
            <a:ext cx="6096000" cy="6566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sp>
        <p:nvSpPr>
          <p:cNvPr id="11" name="Rectangle 10"/>
          <p:cNvSpPr/>
          <p:nvPr/>
        </p:nvSpPr>
        <p:spPr>
          <a:xfrm>
            <a:off x="7261339" y="-964057"/>
            <a:ext cx="6095688" cy="6859805"/>
          </a:xfrm>
          <a:prstGeom prst="rect">
            <a:avLst/>
          </a:prstGeom>
          <a:blipFill dpi="0" rotWithShape="1">
            <a:blip r:embed="rId3">
              <a:alphaModFix amt="5000"/>
            </a:blip>
            <a:srcRect/>
            <a:stretch>
              <a:fillRect r="-10001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2050" name="Picture 2" descr="C:\Users\petern\AppData\Local\Temp\vmware-petern\VMwareDnD\cded05ca\MSFT_logo_rgb_C-Gra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475" y="6542185"/>
            <a:ext cx="908600" cy="334271"/>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Freeform 30"/>
          <p:cNvSpPr/>
          <p:nvPr/>
        </p:nvSpPr>
        <p:spPr>
          <a:xfrm>
            <a:off x="11463033" y="6556979"/>
            <a:ext cx="732930" cy="301021"/>
          </a:xfrm>
          <a:custGeom>
            <a:avLst/>
            <a:gdLst>
              <a:gd name="connsiteX0" fmla="*/ 0 w 741045"/>
              <a:gd name="connsiteY0" fmla="*/ 0 h 308610"/>
              <a:gd name="connsiteX1" fmla="*/ 739140 w 741045"/>
              <a:gd name="connsiteY1" fmla="*/ 5715 h 308610"/>
              <a:gd name="connsiteX2" fmla="*/ 741045 w 741045"/>
              <a:gd name="connsiteY2" fmla="*/ 308610 h 308610"/>
              <a:gd name="connsiteX3" fmla="*/ 184785 w 741045"/>
              <a:gd name="connsiteY3" fmla="*/ 306705 h 308610"/>
              <a:gd name="connsiteX4" fmla="*/ 0 w 741045"/>
              <a:gd name="connsiteY4" fmla="*/ 0 h 308610"/>
              <a:gd name="connsiteX0" fmla="*/ 0 w 741045"/>
              <a:gd name="connsiteY0" fmla="*/ 0 h 312420"/>
              <a:gd name="connsiteX1" fmla="*/ 739140 w 741045"/>
              <a:gd name="connsiteY1" fmla="*/ 5715 h 312420"/>
              <a:gd name="connsiteX2" fmla="*/ 741045 w 741045"/>
              <a:gd name="connsiteY2" fmla="*/ 308610 h 312420"/>
              <a:gd name="connsiteX3" fmla="*/ 180975 w 741045"/>
              <a:gd name="connsiteY3" fmla="*/ 312420 h 312420"/>
              <a:gd name="connsiteX4" fmla="*/ 0 w 741045"/>
              <a:gd name="connsiteY4" fmla="*/ 0 h 312420"/>
              <a:gd name="connsiteX0" fmla="*/ 0 w 748665"/>
              <a:gd name="connsiteY0" fmla="*/ 0 h 312420"/>
              <a:gd name="connsiteX1" fmla="*/ 748665 w 748665"/>
              <a:gd name="connsiteY1" fmla="*/ 0 h 312420"/>
              <a:gd name="connsiteX2" fmla="*/ 741045 w 748665"/>
              <a:gd name="connsiteY2" fmla="*/ 308610 h 312420"/>
              <a:gd name="connsiteX3" fmla="*/ 180975 w 748665"/>
              <a:gd name="connsiteY3" fmla="*/ 312420 h 312420"/>
              <a:gd name="connsiteX4" fmla="*/ 0 w 748665"/>
              <a:gd name="connsiteY4" fmla="*/ 0 h 312420"/>
              <a:gd name="connsiteX0" fmla="*/ 0 w 741045"/>
              <a:gd name="connsiteY0" fmla="*/ 0 h 312420"/>
              <a:gd name="connsiteX1" fmla="*/ 737235 w 741045"/>
              <a:gd name="connsiteY1" fmla="*/ 3810 h 312420"/>
              <a:gd name="connsiteX2" fmla="*/ 741045 w 741045"/>
              <a:gd name="connsiteY2" fmla="*/ 308610 h 312420"/>
              <a:gd name="connsiteX3" fmla="*/ 180975 w 741045"/>
              <a:gd name="connsiteY3" fmla="*/ 312420 h 312420"/>
              <a:gd name="connsiteX4" fmla="*/ 0 w 741045"/>
              <a:gd name="connsiteY4" fmla="*/ 0 h 312420"/>
              <a:gd name="connsiteX0" fmla="*/ 0 w 746760"/>
              <a:gd name="connsiteY0" fmla="*/ 0 h 312420"/>
              <a:gd name="connsiteX1" fmla="*/ 742950 w 746760"/>
              <a:gd name="connsiteY1" fmla="*/ 3810 h 312420"/>
              <a:gd name="connsiteX2" fmla="*/ 746760 w 746760"/>
              <a:gd name="connsiteY2" fmla="*/ 308610 h 312420"/>
              <a:gd name="connsiteX3" fmla="*/ 186690 w 746760"/>
              <a:gd name="connsiteY3" fmla="*/ 312420 h 312420"/>
              <a:gd name="connsiteX4" fmla="*/ 0 w 746760"/>
              <a:gd name="connsiteY4" fmla="*/ 0 h 312420"/>
              <a:gd name="connsiteX0" fmla="*/ 0 w 746760"/>
              <a:gd name="connsiteY0" fmla="*/ 0 h 312420"/>
              <a:gd name="connsiteX1" fmla="*/ 742950 w 746760"/>
              <a:gd name="connsiteY1" fmla="*/ 3810 h 312420"/>
              <a:gd name="connsiteX2" fmla="*/ 746760 w 746760"/>
              <a:gd name="connsiteY2" fmla="*/ 312420 h 312420"/>
              <a:gd name="connsiteX3" fmla="*/ 186690 w 746760"/>
              <a:gd name="connsiteY3" fmla="*/ 312420 h 312420"/>
              <a:gd name="connsiteX4" fmla="*/ 0 w 746760"/>
              <a:gd name="connsiteY4" fmla="*/ 0 h 312420"/>
              <a:gd name="connsiteX0" fmla="*/ 0 w 747627"/>
              <a:gd name="connsiteY0" fmla="*/ 964 h 313384"/>
              <a:gd name="connsiteX1" fmla="*/ 747627 w 747627"/>
              <a:gd name="connsiteY1" fmla="*/ 0 h 313384"/>
              <a:gd name="connsiteX2" fmla="*/ 746760 w 747627"/>
              <a:gd name="connsiteY2" fmla="*/ 313384 h 313384"/>
              <a:gd name="connsiteX3" fmla="*/ 186690 w 747627"/>
              <a:gd name="connsiteY3" fmla="*/ 313384 h 313384"/>
              <a:gd name="connsiteX4" fmla="*/ 0 w 747627"/>
              <a:gd name="connsiteY4" fmla="*/ 964 h 3133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627" h="313384">
                <a:moveTo>
                  <a:pt x="0" y="964"/>
                </a:moveTo>
                <a:lnTo>
                  <a:pt x="747627" y="0"/>
                </a:lnTo>
                <a:lnTo>
                  <a:pt x="746760" y="313384"/>
                </a:lnTo>
                <a:lnTo>
                  <a:pt x="186690" y="313384"/>
                </a:lnTo>
                <a:lnTo>
                  <a:pt x="0" y="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53">
              <a:latin typeface="Segoe UI" panose="020B0502040204020203" pitchFamily="34" charset="0"/>
            </a:endParaRPr>
          </a:p>
        </p:txBody>
      </p:sp>
      <p:pic>
        <p:nvPicPr>
          <p:cNvPr id="32" name="Picture 5" descr="C:\Users\petern\AppData\Local\Temp\vmware-petern\VMwareDnD\8013908a\PPE_Logo_RGB_bootcamp_600x1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8791" y="6592025"/>
            <a:ext cx="969692" cy="211746"/>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Slide Number Placeholder 5"/>
          <p:cNvSpPr>
            <a:spLocks noGrp="1"/>
          </p:cNvSpPr>
          <p:nvPr>
            <p:ph type="sldNum" sz="quarter" idx="12"/>
          </p:nvPr>
        </p:nvSpPr>
        <p:spPr>
          <a:xfrm>
            <a:off x="11653523" y="6565126"/>
            <a:ext cx="538477" cy="292874"/>
          </a:xfrm>
        </p:spPr>
        <p:txBody>
          <a:bodyPr lIns="0" tIns="0" rIns="0" bIns="0"/>
          <a:lstStyle>
            <a:lvl1pPr algn="ctr">
              <a:defRPr sz="1078">
                <a:solidFill>
                  <a:schemeClr val="accent4"/>
                </a:solidFill>
                <a:latin typeface="Segoe Pro" panose="020B0502040504020203" pitchFamily="34" charset="0"/>
              </a:defRPr>
            </a:lvl1pPr>
          </a:lstStyle>
          <a:p>
            <a:fld id="{63863B58-CBB8-49E9-BA96-0A2E095CB188}" type="slidenum">
              <a:rPr lang="en-US" smtClean="0"/>
              <a:pPr/>
              <a:t>‹#›</a:t>
            </a:fld>
            <a:endParaRPr lang="en-US"/>
          </a:p>
        </p:txBody>
      </p:sp>
      <p:sp>
        <p:nvSpPr>
          <p:cNvPr id="4" name="Text Placeholder 3"/>
          <p:cNvSpPr>
            <a:spLocks noGrp="1"/>
          </p:cNvSpPr>
          <p:nvPr>
            <p:ph type="body" sz="quarter" idx="13"/>
          </p:nvPr>
        </p:nvSpPr>
        <p:spPr>
          <a:xfrm>
            <a:off x="269239" y="1187620"/>
            <a:ext cx="5378549" cy="5020660"/>
          </a:xfrm>
        </p:spPr>
        <p:txBody>
          <a:bodyPr lIns="182880" tIns="182880" rIns="182880" bIns="182880"/>
          <a:lstStyle/>
          <a:p>
            <a:pPr lvl="0"/>
            <a:r>
              <a:rPr lang="en-US"/>
              <a:t>Click to edit Master text styles</a:t>
            </a:r>
          </a:p>
        </p:txBody>
      </p:sp>
      <p:sp>
        <p:nvSpPr>
          <p:cNvPr id="2" name="Title 1"/>
          <p:cNvSpPr>
            <a:spLocks noGrp="1"/>
          </p:cNvSpPr>
          <p:nvPr>
            <p:ph type="title"/>
          </p:nvPr>
        </p:nvSpPr>
        <p:spPr>
          <a:xfrm>
            <a:off x="6544213" y="1185144"/>
            <a:ext cx="5378549" cy="5023137"/>
          </a:xfrm>
        </p:spPr>
        <p:txBody>
          <a:bodyPr lIns="182880" tIns="0" rIns="182880" bIns="0" anchor="t" anchorCtr="0">
            <a:noAutofit/>
          </a:bodyPr>
          <a:lstStyle>
            <a:lvl1pPr algn="l">
              <a:lnSpc>
                <a:spcPct val="90000"/>
              </a:lnSpc>
              <a:spcBef>
                <a:spcPts val="588"/>
              </a:spcBef>
              <a:spcAft>
                <a:spcPts val="588"/>
              </a:spcAft>
              <a:defRPr sz="3921" cap="none" baseline="0">
                <a:solidFill>
                  <a:schemeClr val="bg1"/>
                </a:solidFill>
                <a:latin typeface="Segoe UI" panose="020B0502040204020203" pitchFamily="34" charset="0"/>
                <a:ea typeface="Segoe UI" panose="020B0502040204020203" pitchFamily="34" charset="0"/>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61902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251262576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868822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402961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6508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953549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7804745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5835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6998535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377196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56567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22.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theme" Target="../theme/theme3.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theme" Target="../theme/theme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image" Target="../media/image2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image" Target="../media/image22.emf"/><Relationship Id="rId3" Type="http://schemas.openxmlformats.org/officeDocument/2006/relationships/slideLayout" Target="../slideLayouts/slideLayout86.xml"/><Relationship Id="rId21" Type="http://schemas.openxmlformats.org/officeDocument/2006/relationships/slideLayout" Target="../slideLayouts/slideLayout104.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theme" Target="../theme/theme5.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slideLayout" Target="../slideLayouts/slideLayout128.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slideLayout" Target="../slideLayouts/slideLayout127.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24" Type="http://schemas.openxmlformats.org/officeDocument/2006/relationships/image" Target="../media/image22.emf"/><Relationship Id="rId5" Type="http://schemas.openxmlformats.org/officeDocument/2006/relationships/slideLayout" Target="../slideLayouts/slideLayout112.xml"/><Relationship Id="rId15" Type="http://schemas.openxmlformats.org/officeDocument/2006/relationships/slideLayout" Target="../slideLayouts/slideLayout122.xml"/><Relationship Id="rId23" Type="http://schemas.openxmlformats.org/officeDocument/2006/relationships/theme" Target="../theme/theme6.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 Id="rId22"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120838" tIns="60419" rIns="120838" bIns="60419" rtlCol="0" anchor="ctr">
            <a:normAutofit/>
          </a:bodyPr>
          <a:lstStyle/>
          <a:p>
            <a:r>
              <a:rPr lang="en-US"/>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120838" tIns="60419" rIns="120838" bIns="6041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120838" tIns="60419" rIns="120838" bIns="60419" rtlCol="0" anchor="ctr"/>
          <a:lstStyle>
            <a:lvl1pPr algn="l">
              <a:defRPr sz="1568">
                <a:solidFill>
                  <a:schemeClr val="tx1">
                    <a:tint val="75000"/>
                  </a:schemeClr>
                </a:solidFill>
                <a:latin typeface="Segoe UI" panose="020B0502040204020203" pitchFamily="34" charset="0"/>
              </a:defRPr>
            </a:lvl1pPr>
          </a:lstStyle>
          <a:p>
            <a:endParaRPr lang="en-US">
              <a:solidFill>
                <a:srgbClr val="50505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120838" tIns="60419" rIns="120838" bIns="60419" rtlCol="0" anchor="ctr"/>
          <a:lstStyle>
            <a:lvl1pPr algn="ctr">
              <a:defRPr sz="1568">
                <a:solidFill>
                  <a:schemeClr val="tx1">
                    <a:tint val="75000"/>
                  </a:schemeClr>
                </a:solidFill>
                <a:latin typeface="Segoe UI" panose="020B0502040204020203" pitchFamily="34" charset="0"/>
              </a:defRPr>
            </a:lvl1pPr>
          </a:lstStyle>
          <a:p>
            <a:endParaRPr lang="en-US">
              <a:solidFill>
                <a:srgbClr val="50505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120838" tIns="60419" rIns="120838" bIns="60419" rtlCol="0" anchor="ctr"/>
          <a:lstStyle>
            <a:lvl1pPr algn="r">
              <a:defRPr sz="1568">
                <a:solidFill>
                  <a:schemeClr val="tx1">
                    <a:tint val="75000"/>
                  </a:schemeClr>
                </a:solidFill>
                <a:latin typeface="Segoe UI" panose="020B0502040204020203" pitchFamily="34" charset="0"/>
              </a:defRPr>
            </a:lvl1pPr>
          </a:lstStyle>
          <a:p>
            <a:fld id="{63863B58-CBB8-49E9-BA96-0A2E095CB188}" type="slidenum">
              <a:rPr lang="en-US" smtClean="0">
                <a:solidFill>
                  <a:srgbClr val="505050">
                    <a:tint val="75000"/>
                  </a:srgbClr>
                </a:solidFill>
              </a:rPr>
              <a:pPr/>
              <a:t>‹#›</a:t>
            </a:fld>
            <a:endParaRPr lang="en-US">
              <a:solidFill>
                <a:srgbClr val="505050">
                  <a:tint val="75000"/>
                </a:srgbClr>
              </a:solidFill>
            </a:endParaRPr>
          </a:p>
        </p:txBody>
      </p:sp>
    </p:spTree>
    <p:extLst>
      <p:ext uri="{BB962C8B-B14F-4D97-AF65-F5344CB8AC3E}">
        <p14:creationId xmlns:p14="http://schemas.microsoft.com/office/powerpoint/2010/main" val="2665304007"/>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 id="2147483895" r:id="rId24"/>
    <p:sldLayoutId id="2147483896" r:id="rId25"/>
    <p:sldLayoutId id="2147483897" r:id="rId26"/>
    <p:sldLayoutId id="2147483898" r:id="rId27"/>
    <p:sldLayoutId id="2147483899" r:id="rId28"/>
    <p:sldLayoutId id="2147483900" r:id="rId29"/>
    <p:sldLayoutId id="2147483902" r:id="rId30"/>
    <p:sldLayoutId id="2147483903" r:id="rId31"/>
    <p:sldLayoutId id="2147483905" r:id="rId32"/>
    <p:sldLayoutId id="2147483906" r:id="rId33"/>
    <p:sldLayoutId id="2147483909" r:id="rId34"/>
    <p:sldLayoutId id="2147483911" r:id="rId35"/>
    <p:sldLayoutId id="2147483913" r:id="rId36"/>
    <p:sldLayoutId id="2147483914" r:id="rId37"/>
    <p:sldLayoutId id="2147483925" r:id="rId38"/>
  </p:sldLayoutIdLst>
  <p:transition>
    <p:fade/>
  </p:transition>
  <p:txStyles>
    <p:titleStyle>
      <a:lvl1pPr algn="l" defTabSz="1184575" rtl="0" eaLnBrk="1" latinLnBrk="0" hangingPunct="1">
        <a:spcBef>
          <a:spcPct val="0"/>
        </a:spcBef>
        <a:buNone/>
        <a:defRPr sz="5294"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p:titleStyle>
    <p:bodyStyle>
      <a:lvl1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1pPr>
      <a:lvl2pPr marL="592286"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2pPr>
      <a:lvl3pPr marL="1184575"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1776861"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2369149"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257580"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6pPr>
      <a:lvl7pPr marL="3849867"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7pPr>
      <a:lvl8pPr marL="4442155"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8pPr>
      <a:lvl9pPr marL="5034441"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9pPr>
    </p:bodyStyle>
    <p:otherStyle>
      <a:defPPr>
        <a:defRPr lang="en-US"/>
      </a:defPPr>
      <a:lvl1pPr marL="0" algn="l" defTabSz="1184575" rtl="0" eaLnBrk="1" latinLnBrk="0" hangingPunct="1">
        <a:defRPr sz="2353" kern="1200">
          <a:solidFill>
            <a:schemeClr val="tx1"/>
          </a:solidFill>
          <a:latin typeface="+mn-lt"/>
          <a:ea typeface="+mn-ea"/>
          <a:cs typeface="+mn-cs"/>
        </a:defRPr>
      </a:lvl1pPr>
      <a:lvl2pPr marL="592287" algn="l" defTabSz="1184575" rtl="0" eaLnBrk="1" latinLnBrk="0" hangingPunct="1">
        <a:defRPr sz="2353" kern="1200">
          <a:solidFill>
            <a:schemeClr val="tx1"/>
          </a:solidFill>
          <a:latin typeface="+mn-lt"/>
          <a:ea typeface="+mn-ea"/>
          <a:cs typeface="+mn-cs"/>
        </a:defRPr>
      </a:lvl2pPr>
      <a:lvl3pPr marL="1184575" algn="l" defTabSz="1184575" rtl="0" eaLnBrk="1" latinLnBrk="0" hangingPunct="1">
        <a:defRPr sz="2353" kern="1200">
          <a:solidFill>
            <a:schemeClr val="tx1"/>
          </a:solidFill>
          <a:latin typeface="+mn-lt"/>
          <a:ea typeface="+mn-ea"/>
          <a:cs typeface="+mn-cs"/>
        </a:defRPr>
      </a:lvl3pPr>
      <a:lvl4pPr marL="1776861" algn="l" defTabSz="1184575" rtl="0" eaLnBrk="1" latinLnBrk="0" hangingPunct="1">
        <a:defRPr sz="2353" kern="1200">
          <a:solidFill>
            <a:schemeClr val="tx1"/>
          </a:solidFill>
          <a:latin typeface="+mn-lt"/>
          <a:ea typeface="+mn-ea"/>
          <a:cs typeface="+mn-cs"/>
        </a:defRPr>
      </a:lvl4pPr>
      <a:lvl5pPr marL="2369149" algn="l" defTabSz="1184575" rtl="0" eaLnBrk="1" latinLnBrk="0" hangingPunct="1">
        <a:defRPr sz="2353" kern="1200">
          <a:solidFill>
            <a:schemeClr val="tx1"/>
          </a:solidFill>
          <a:latin typeface="+mn-lt"/>
          <a:ea typeface="+mn-ea"/>
          <a:cs typeface="+mn-cs"/>
        </a:defRPr>
      </a:lvl5pPr>
      <a:lvl6pPr marL="2961436" algn="l" defTabSz="1184575" rtl="0" eaLnBrk="1" latinLnBrk="0" hangingPunct="1">
        <a:defRPr sz="2353" kern="1200">
          <a:solidFill>
            <a:schemeClr val="tx1"/>
          </a:solidFill>
          <a:latin typeface="+mn-lt"/>
          <a:ea typeface="+mn-ea"/>
          <a:cs typeface="+mn-cs"/>
        </a:defRPr>
      </a:lvl6pPr>
      <a:lvl7pPr marL="3553724" algn="l" defTabSz="1184575" rtl="0" eaLnBrk="1" latinLnBrk="0" hangingPunct="1">
        <a:defRPr sz="2353" kern="1200">
          <a:solidFill>
            <a:schemeClr val="tx1"/>
          </a:solidFill>
          <a:latin typeface="+mn-lt"/>
          <a:ea typeface="+mn-ea"/>
          <a:cs typeface="+mn-cs"/>
        </a:defRPr>
      </a:lvl7pPr>
      <a:lvl8pPr marL="4146011" algn="l" defTabSz="1184575" rtl="0" eaLnBrk="1" latinLnBrk="0" hangingPunct="1">
        <a:defRPr sz="2353" kern="1200">
          <a:solidFill>
            <a:schemeClr val="tx1"/>
          </a:solidFill>
          <a:latin typeface="+mn-lt"/>
          <a:ea typeface="+mn-ea"/>
          <a:cs typeface="+mn-cs"/>
        </a:defRPr>
      </a:lvl8pPr>
      <a:lvl9pPr marL="4738298" algn="l" defTabSz="1184575" rtl="0" eaLnBrk="1" latinLnBrk="0" hangingPunct="1">
        <a:defRPr sz="235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400277198"/>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9" r:id="rId3"/>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9" orient="horz" pos="4219">
          <p15:clr>
            <a:srgbClr val="5ACBF0"/>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030970"/>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 id="2147483938" r:id="rId12"/>
    <p:sldLayoutId id="2147483939" r:id="rId13"/>
    <p:sldLayoutId id="2147483940" r:id="rId14"/>
    <p:sldLayoutId id="2147483941" r:id="rId15"/>
    <p:sldLayoutId id="2147483942" r:id="rId16"/>
    <p:sldLayoutId id="2147483943" r:id="rId17"/>
    <p:sldLayoutId id="2147483944" r:id="rId18"/>
    <p:sldLayoutId id="2147483945" r:id="rId19"/>
    <p:sldLayoutId id="2147483946" r:id="rId20"/>
    <p:sldLayoutId id="2147483998" r:id="rId21"/>
    <p:sldLayoutId id="2147483999"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278353765"/>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55" r:id="rId4"/>
    <p:sldLayoutId id="2147483956" r:id="rId5"/>
    <p:sldLayoutId id="2147483957" r:id="rId6"/>
    <p:sldLayoutId id="2147483958" r:id="rId7"/>
    <p:sldLayoutId id="2147483959" r:id="rId8"/>
    <p:sldLayoutId id="2147483960" r:id="rId9"/>
    <p:sldLayoutId id="2147483961" r:id="rId10"/>
    <p:sldLayoutId id="2147483962" r:id="rId11"/>
    <p:sldLayoutId id="2147483963" r:id="rId12"/>
    <p:sldLayoutId id="2147483964" r:id="rId13"/>
    <p:sldLayoutId id="2147483965" r:id="rId14"/>
    <p:sldLayoutId id="2147483966" r:id="rId15"/>
    <p:sldLayoutId id="2147483967" r:id="rId16"/>
    <p:sldLayoutId id="2147483968" r:id="rId17"/>
    <p:sldLayoutId id="2147483969" r:id="rId18"/>
    <p:sldLayoutId id="2147483970" r:id="rId19"/>
    <p:sldLayoutId id="2147483997"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62113553"/>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 id="2147483985" r:id="rId13"/>
    <p:sldLayoutId id="2147483986" r:id="rId14"/>
    <p:sldLayoutId id="2147483987" r:id="rId15"/>
    <p:sldLayoutId id="2147483988" r:id="rId16"/>
    <p:sldLayoutId id="2147483989" r:id="rId17"/>
    <p:sldLayoutId id="2147483990" r:id="rId18"/>
    <p:sldLayoutId id="2147483991" r:id="rId19"/>
    <p:sldLayoutId id="2147483992" r:id="rId20"/>
    <p:sldLayoutId id="2147483993" r:id="rId21"/>
    <p:sldLayoutId id="2147483994" r:id="rId22"/>
    <p:sldLayoutId id="2147483995" r:id="rId23"/>
    <p:sldLayoutId id="2147483996"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780652593"/>
      </p:ext>
    </p:extLst>
  </p:cSld>
  <p:clrMap bg1="lt1" tx1="dk1" bg2="lt2" tx2="dk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 id="2147484026" r:id="rId18"/>
    <p:sldLayoutId id="2147484027" r:id="rId19"/>
    <p:sldLayoutId id="2147484028" r:id="rId20"/>
    <p:sldLayoutId id="2147484029" r:id="rId21"/>
    <p:sldLayoutId id="2147484031"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63.xml"/><Relationship Id="rId4" Type="http://schemas.openxmlformats.org/officeDocument/2006/relationships/image" Target="../media/image99.svg"/></Relationships>
</file>

<file path=ppt/slides/_rels/slide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xml"/><Relationship Id="rId1" Type="http://schemas.openxmlformats.org/officeDocument/2006/relationships/slideLayout" Target="../slideLayouts/slideLayout8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svg"/><Relationship Id="rId18" Type="http://schemas.openxmlformats.org/officeDocument/2006/relationships/image" Target="../media/image58.png"/><Relationship Id="rId26" Type="http://schemas.openxmlformats.org/officeDocument/2006/relationships/image" Target="../media/image66.png"/><Relationship Id="rId39" Type="http://schemas.openxmlformats.org/officeDocument/2006/relationships/image" Target="../media/image79.png"/><Relationship Id="rId3" Type="http://schemas.openxmlformats.org/officeDocument/2006/relationships/image" Target="../media/image43.png"/><Relationship Id="rId21" Type="http://schemas.openxmlformats.org/officeDocument/2006/relationships/image" Target="../media/image61.svg"/><Relationship Id="rId34" Type="http://schemas.openxmlformats.org/officeDocument/2006/relationships/image" Target="../media/image74.svg"/><Relationship Id="rId42" Type="http://schemas.openxmlformats.org/officeDocument/2006/relationships/image" Target="../media/image82.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svg"/><Relationship Id="rId25" Type="http://schemas.openxmlformats.org/officeDocument/2006/relationships/image" Target="../media/image65.svg"/><Relationship Id="rId33" Type="http://schemas.openxmlformats.org/officeDocument/2006/relationships/image" Target="../media/image73.png"/><Relationship Id="rId38" Type="http://schemas.openxmlformats.org/officeDocument/2006/relationships/image" Target="../media/image78.svg"/><Relationship Id="rId2" Type="http://schemas.openxmlformats.org/officeDocument/2006/relationships/notesSlide" Target="../notesSlides/notesSlide5.xml"/><Relationship Id="rId16" Type="http://schemas.openxmlformats.org/officeDocument/2006/relationships/image" Target="../media/image56.png"/><Relationship Id="rId20" Type="http://schemas.openxmlformats.org/officeDocument/2006/relationships/image" Target="../media/image60.png"/><Relationship Id="rId29" Type="http://schemas.openxmlformats.org/officeDocument/2006/relationships/image" Target="../media/image69.svg"/><Relationship Id="rId41" Type="http://schemas.openxmlformats.org/officeDocument/2006/relationships/image" Target="../media/image81.png"/><Relationship Id="rId1" Type="http://schemas.openxmlformats.org/officeDocument/2006/relationships/slideLayout" Target="../slideLayouts/slideLayout50.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72.svg"/><Relationship Id="rId37" Type="http://schemas.openxmlformats.org/officeDocument/2006/relationships/image" Target="../media/image77.png"/><Relationship Id="rId40" Type="http://schemas.openxmlformats.org/officeDocument/2006/relationships/image" Target="../media/image80.svg"/><Relationship Id="rId5" Type="http://schemas.openxmlformats.org/officeDocument/2006/relationships/image" Target="../media/image45.png"/><Relationship Id="rId15" Type="http://schemas.openxmlformats.org/officeDocument/2006/relationships/image" Target="../media/image55.svg"/><Relationship Id="rId23" Type="http://schemas.openxmlformats.org/officeDocument/2006/relationships/image" Target="../media/image63.svg"/><Relationship Id="rId28" Type="http://schemas.openxmlformats.org/officeDocument/2006/relationships/image" Target="../media/image68.png"/><Relationship Id="rId36" Type="http://schemas.openxmlformats.org/officeDocument/2006/relationships/image" Target="../media/image76.svg"/><Relationship Id="rId10" Type="http://schemas.openxmlformats.org/officeDocument/2006/relationships/image" Target="../media/image50.png"/><Relationship Id="rId19" Type="http://schemas.openxmlformats.org/officeDocument/2006/relationships/image" Target="../media/image59.svg"/><Relationship Id="rId31" Type="http://schemas.openxmlformats.org/officeDocument/2006/relationships/image" Target="../media/image71.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 Id="rId35" Type="http://schemas.openxmlformats.org/officeDocument/2006/relationships/image" Target="../media/image75.png"/></Relationships>
</file>

<file path=ppt/slides/_rels/slide7.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6.xml"/><Relationship Id="rId1" Type="http://schemas.openxmlformats.org/officeDocument/2006/relationships/slideLayout" Target="../slideLayouts/slideLayout50.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image" Target="../media/image94.svg"/></Relationships>
</file>

<file path=ppt/slides/_rels/slide9.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8.xml"/><Relationship Id="rId1" Type="http://schemas.openxmlformats.org/officeDocument/2006/relationships/slideLayout" Target="../slideLayouts/slideLayout47.xml"/><Relationship Id="rId5" Type="http://schemas.openxmlformats.org/officeDocument/2006/relationships/image" Target="../media/image97.jpeg"/><Relationship Id="rId4" Type="http://schemas.openxmlformats.org/officeDocument/2006/relationships/image" Target="../media/image9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solidFill>
                  <a:srgbClr val="0070C0"/>
                </a:solidFill>
              </a:rPr>
              <a:t>Azure Storage</a:t>
            </a:r>
          </a:p>
        </p:txBody>
      </p:sp>
    </p:spTree>
    <p:extLst>
      <p:ext uri="{BB962C8B-B14F-4D97-AF65-F5344CB8AC3E}">
        <p14:creationId xmlns:p14="http://schemas.microsoft.com/office/powerpoint/2010/main" val="19123703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Rectangle 189"/>
          <p:cNvSpPr/>
          <p:nvPr/>
        </p:nvSpPr>
        <p:spPr>
          <a:xfrm>
            <a:off x="9841950" y="3491173"/>
            <a:ext cx="1935915" cy="297004"/>
          </a:xfrm>
          <a:prstGeom prst="rect">
            <a:avLst/>
          </a:prstGeom>
        </p:spPr>
        <p:txBody>
          <a:bodyPr wrap="none">
            <a:spAutoFit/>
          </a:bodyPr>
          <a:lstStyle/>
          <a:p>
            <a:pPr defTabSz="914102" fontAlgn="base">
              <a:lnSpc>
                <a:spcPct val="95000"/>
              </a:lnSpc>
              <a:spcBef>
                <a:spcPct val="0"/>
              </a:spcBef>
              <a:spcAft>
                <a:spcPct val="0"/>
              </a:spcAft>
            </a:pPr>
            <a:r>
              <a:rPr lang="en-US" sz="1400" b="1" kern="0" spc="49" dirty="0">
                <a:solidFill>
                  <a:srgbClr val="505050"/>
                </a:solidFill>
                <a:latin typeface="Segoe UI Semibold" charset="0"/>
                <a:cs typeface="Segoe UI Semibold" charset="0"/>
              </a:rPr>
              <a:t>Advanced Analytics </a:t>
            </a:r>
          </a:p>
        </p:txBody>
      </p:sp>
      <p:grpSp>
        <p:nvGrpSpPr>
          <p:cNvPr id="17" name="Group 16">
            <a:extLst>
              <a:ext uri="{FF2B5EF4-FFF2-40B4-BE49-F238E27FC236}">
                <a16:creationId xmlns:a16="http://schemas.microsoft.com/office/drawing/2014/main" id="{1C2EEFC8-1A6F-4032-B026-6527ED0958F2}"/>
              </a:ext>
            </a:extLst>
          </p:cNvPr>
          <p:cNvGrpSpPr/>
          <p:nvPr/>
        </p:nvGrpSpPr>
        <p:grpSpPr>
          <a:xfrm>
            <a:off x="1772151" y="2055792"/>
            <a:ext cx="207794" cy="3345617"/>
            <a:chOff x="1413146" y="2055792"/>
            <a:chExt cx="207794" cy="3345617"/>
          </a:xfrm>
        </p:grpSpPr>
        <p:sp>
          <p:nvSpPr>
            <p:cNvPr id="92" name="Right Bracket 91"/>
            <p:cNvSpPr/>
            <p:nvPr/>
          </p:nvSpPr>
          <p:spPr>
            <a:xfrm>
              <a:off x="1413146" y="2055792"/>
              <a:ext cx="52618" cy="3345617"/>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69" name="Straight Arrow Connector 168"/>
            <p:cNvCxnSpPr/>
            <p:nvPr/>
          </p:nvCxnSpPr>
          <p:spPr>
            <a:xfrm>
              <a:off x="1515702" y="367864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629311" y="4140567"/>
            <a:ext cx="558557" cy="235635"/>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Social</a:t>
            </a:r>
          </a:p>
        </p:txBody>
      </p:sp>
      <p:sp>
        <p:nvSpPr>
          <p:cNvPr id="94" name="Rectangle 93"/>
          <p:cNvSpPr/>
          <p:nvPr/>
        </p:nvSpPr>
        <p:spPr>
          <a:xfrm>
            <a:off x="754032" y="2182946"/>
            <a:ext cx="433834" cy="235635"/>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LOB</a:t>
            </a:r>
          </a:p>
        </p:txBody>
      </p:sp>
      <p:sp>
        <p:nvSpPr>
          <p:cNvPr id="95" name="Rectangle 94"/>
          <p:cNvSpPr/>
          <p:nvPr/>
        </p:nvSpPr>
        <p:spPr>
          <a:xfrm>
            <a:off x="621267" y="3161757"/>
            <a:ext cx="566601" cy="235635"/>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Graph</a:t>
            </a:r>
          </a:p>
        </p:txBody>
      </p:sp>
      <p:sp>
        <p:nvSpPr>
          <p:cNvPr id="96" name="Rectangle 95"/>
          <p:cNvSpPr/>
          <p:nvPr/>
        </p:nvSpPr>
        <p:spPr>
          <a:xfrm>
            <a:off x="804706" y="4629972"/>
            <a:ext cx="383160" cy="235635"/>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dirty="0" err="1">
                <a:ln>
                  <a:noFill/>
                </a:ln>
                <a:solidFill>
                  <a:srgbClr val="505050"/>
                </a:solidFill>
                <a:effectLst/>
                <a:uLnTx/>
                <a:uFillTx/>
                <a:latin typeface="Segoe UI Semibold" charset="0"/>
                <a:ea typeface="Segoe UI Semibold" charset="0"/>
                <a:cs typeface="Segoe UI Semibold" charset="0"/>
              </a:rPr>
              <a:t>IoT</a:t>
            </a:r>
            <a:endPar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97" name="ShoppingCart_E7BF">
            <a:extLst>
              <a:ext uri="{FF2B5EF4-FFF2-40B4-BE49-F238E27FC236}">
                <a16:creationId xmlns:a16="http://schemas.microsoft.com/office/drawing/2014/main" id="{E19B74B6-8E56-4067-8816-E90711136EA0}"/>
              </a:ext>
            </a:extLst>
          </p:cNvPr>
          <p:cNvSpPr>
            <a:spLocks noChangeAspect="1" noEditPoints="1"/>
          </p:cNvSpPr>
          <p:nvPr/>
        </p:nvSpPr>
        <p:spPr bwMode="auto">
          <a:xfrm>
            <a:off x="1313533" y="2124394"/>
            <a:ext cx="322152" cy="27215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98" name="Group 97"/>
          <p:cNvGrpSpPr/>
          <p:nvPr/>
        </p:nvGrpSpPr>
        <p:grpSpPr>
          <a:xfrm>
            <a:off x="1301855" y="3115972"/>
            <a:ext cx="345509" cy="307628"/>
            <a:chOff x="5381211" y="5822591"/>
            <a:chExt cx="1439523" cy="1290119"/>
          </a:xfrm>
          <a:solidFill>
            <a:schemeClr val="bg1"/>
          </a:solidFill>
        </p:grpSpPr>
        <p:cxnSp>
          <p:nvCxnSpPr>
            <p:cNvPr id="99" name="Straight Connector 98"/>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Oval 108"/>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Oval 109"/>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Oval 121"/>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9" name="Oval 158"/>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Oval 160"/>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68" name="Rectangle 167"/>
          <p:cNvSpPr/>
          <p:nvPr/>
        </p:nvSpPr>
        <p:spPr>
          <a:xfrm>
            <a:off x="614932" y="3651162"/>
            <a:ext cx="572935" cy="235635"/>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Image</a:t>
            </a:r>
          </a:p>
        </p:txBody>
      </p:sp>
      <p:grpSp>
        <p:nvGrpSpPr>
          <p:cNvPr id="170" name="Group 169"/>
          <p:cNvGrpSpPr/>
          <p:nvPr/>
        </p:nvGrpSpPr>
        <p:grpSpPr>
          <a:xfrm>
            <a:off x="1334219" y="3616262"/>
            <a:ext cx="280784" cy="251889"/>
            <a:chOff x="2760401" y="1824177"/>
            <a:chExt cx="285697" cy="257980"/>
          </a:xfrm>
        </p:grpSpPr>
        <p:sp>
          <p:nvSpPr>
            <p:cNvPr id="171" name="Rectangle 48"/>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49"/>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73" name="Oval 172"/>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4" name="Freeform 173"/>
          <p:cNvSpPr/>
          <p:nvPr/>
        </p:nvSpPr>
        <p:spPr bwMode="auto">
          <a:xfrm>
            <a:off x="1325352" y="4146861"/>
            <a:ext cx="298516" cy="244459"/>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p:cNvSpPr/>
          <p:nvPr/>
        </p:nvSpPr>
        <p:spPr>
          <a:xfrm>
            <a:off x="711277" y="2672351"/>
            <a:ext cx="476591" cy="235635"/>
          </a:xfrm>
          <a:prstGeom prst="rect">
            <a:avLst/>
          </a:prstGeom>
        </p:spPr>
        <p:txBody>
          <a:bodyPr wrap="none" lIns="91440" tIns="45720" rIns="91440" bIns="45720">
            <a:spAutoFit/>
          </a:bodyPr>
          <a:lstStyle/>
          <a:p>
            <a:pPr marL="0" marR="0" lvl="0" indent="0" algn="r" defTabSz="914102" rtl="0" eaLnBrk="1" fontAlgn="base" latinLnBrk="0" hangingPunct="1">
              <a:lnSpc>
                <a:spcPct val="95000"/>
              </a:lnSpc>
              <a:spcBef>
                <a:spcPct val="0"/>
              </a:spcBef>
              <a:spcAft>
                <a:spcPct val="0"/>
              </a:spcAft>
              <a:buClrTx/>
              <a:buSzTx/>
              <a:buFontTx/>
              <a:buNone/>
              <a:tabLst/>
              <a:defRPr/>
            </a:pPr>
            <a: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CRM</a:t>
            </a:r>
          </a:p>
        </p:txBody>
      </p:sp>
      <p:grpSp>
        <p:nvGrpSpPr>
          <p:cNvPr id="176" name="Group 175"/>
          <p:cNvGrpSpPr/>
          <p:nvPr/>
        </p:nvGrpSpPr>
        <p:grpSpPr>
          <a:xfrm>
            <a:off x="1351872" y="2632171"/>
            <a:ext cx="245475" cy="305222"/>
            <a:chOff x="1564614" y="1427406"/>
            <a:chExt cx="256236" cy="320693"/>
          </a:xfrm>
        </p:grpSpPr>
        <p:grpSp>
          <p:nvGrpSpPr>
            <p:cNvPr id="177" name="Group 176"/>
            <p:cNvGrpSpPr/>
            <p:nvPr/>
          </p:nvGrpSpPr>
          <p:grpSpPr>
            <a:xfrm>
              <a:off x="1591509" y="1483819"/>
              <a:ext cx="229341" cy="264280"/>
              <a:chOff x="6498112" y="3330497"/>
              <a:chExt cx="1259085" cy="1450900"/>
            </a:xfrm>
          </p:grpSpPr>
          <p:sp>
            <p:nvSpPr>
              <p:cNvPr id="179" name="Oval 8"/>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0" name="Oval 9"/>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1" name="Freeform 12"/>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82" name="Freeform 13"/>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78" name="Freeform: Shape 168"/>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 name="Group 5"/>
          <p:cNvGrpSpPr/>
          <p:nvPr/>
        </p:nvGrpSpPr>
        <p:grpSpPr>
          <a:xfrm>
            <a:off x="1287424" y="4594476"/>
            <a:ext cx="361012" cy="303907"/>
            <a:chOff x="2907342" y="5439822"/>
            <a:chExt cx="478274" cy="405267"/>
          </a:xfrm>
        </p:grpSpPr>
        <p:grpSp>
          <p:nvGrpSpPr>
            <p:cNvPr id="163" name="Group 162">
              <a:extLst>
                <a:ext uri="{FF2B5EF4-FFF2-40B4-BE49-F238E27FC236}">
                  <a16:creationId xmlns:a16="http://schemas.microsoft.com/office/drawing/2014/main" id="{6D77326F-83AC-420B-BDBC-A7A00EDFEB2B}"/>
                </a:ext>
              </a:extLst>
            </p:cNvPr>
            <p:cNvGrpSpPr/>
            <p:nvPr/>
          </p:nvGrpSpPr>
          <p:grpSpPr>
            <a:xfrm rot="2348880">
              <a:off x="3117544" y="5439822"/>
              <a:ext cx="268072" cy="138560"/>
              <a:chOff x="2946400" y="1075143"/>
              <a:chExt cx="6491514" cy="3355305"/>
            </a:xfrm>
          </p:grpSpPr>
          <p:sp>
            <p:nvSpPr>
              <p:cNvPr id="165" name="Freeform: Shape 70">
                <a:extLst>
                  <a:ext uri="{FF2B5EF4-FFF2-40B4-BE49-F238E27FC236}">
                    <a16:creationId xmlns:a16="http://schemas.microsoft.com/office/drawing/2014/main" id="{DE885987-9665-4507-B1E6-BD590596ADB9}"/>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71">
                <a:extLst>
                  <a:ext uri="{FF2B5EF4-FFF2-40B4-BE49-F238E27FC236}">
                    <a16:creationId xmlns:a16="http://schemas.microsoft.com/office/drawing/2014/main" id="{BC9C6B85-C1BC-42F0-A90A-1D84B94719F5}"/>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72">
                <a:extLst>
                  <a:ext uri="{FF2B5EF4-FFF2-40B4-BE49-F238E27FC236}">
                    <a16:creationId xmlns:a16="http://schemas.microsoft.com/office/drawing/2014/main" id="{10E6C104-7475-4863-A30F-3462B3666B15}"/>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7" name="Freeform 5">
              <a:extLst>
                <a:ext uri="{FF2B5EF4-FFF2-40B4-BE49-F238E27FC236}">
                  <a16:creationId xmlns:a16="http://schemas.microsoft.com/office/drawing/2014/main" id="{7A39893A-A243-47C3-8C3B-4320F2C726C9}"/>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sp>
        <p:nvSpPr>
          <p:cNvPr id="124" name="Freeform 128"/>
          <p:cNvSpPr>
            <a:spLocks noChangeAspect="1"/>
          </p:cNvSpPr>
          <p:nvPr/>
        </p:nvSpPr>
        <p:spPr bwMode="black">
          <a:xfrm>
            <a:off x="1247808" y="5125951"/>
            <a:ext cx="389000" cy="2148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TextBox 124"/>
          <p:cNvSpPr txBox="1"/>
          <p:nvPr/>
        </p:nvSpPr>
        <p:spPr>
          <a:xfrm>
            <a:off x="580026" y="5119379"/>
            <a:ext cx="572935" cy="228033"/>
          </a:xfrm>
          <a:prstGeom prst="rect">
            <a:avLst/>
          </a:prstGeom>
          <a:noFill/>
        </p:spPr>
        <p:txBody>
          <a:bodyPr wrap="square" lIns="91440" tIns="45720" rIns="91440" bIns="45720" rtlCol="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dirty="0">
                <a:ln>
                  <a:solidFill>
                    <a:srgbClr val="FFFFFF">
                      <a:alpha val="0"/>
                    </a:srgbClr>
                  </a:solidFill>
                </a:ln>
                <a:solidFill>
                  <a:srgbClr val="505050"/>
                </a:solidFill>
                <a:effectLst/>
                <a:uLnTx/>
                <a:uFillTx/>
                <a:latin typeface="Segoe UI Semibold" charset="0"/>
                <a:ea typeface="Segoe UI Semibold" charset="0"/>
                <a:cs typeface="Segoe UI Semibold" charset="0"/>
              </a:rPr>
              <a:t>Cloud</a:t>
            </a:r>
          </a:p>
        </p:txBody>
      </p:sp>
      <p:sp>
        <p:nvSpPr>
          <p:cNvPr id="129" name="Rectangle 128">
            <a:extLst>
              <a:ext uri="{FF2B5EF4-FFF2-40B4-BE49-F238E27FC236}">
                <a16:creationId xmlns:a16="http://schemas.microsoft.com/office/drawing/2014/main" id="{D899DF09-083F-4378-92F0-AF3C5EEF3B1D}"/>
              </a:ext>
            </a:extLst>
          </p:cNvPr>
          <p:cNvSpPr/>
          <p:nvPr/>
        </p:nvSpPr>
        <p:spPr bwMode="auto">
          <a:xfrm>
            <a:off x="2118964" y="2726428"/>
            <a:ext cx="1756064" cy="185927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30" name="Rectangle 129">
            <a:extLst>
              <a:ext uri="{FF2B5EF4-FFF2-40B4-BE49-F238E27FC236}">
                <a16:creationId xmlns:a16="http://schemas.microsoft.com/office/drawing/2014/main" id="{D899DF09-083F-4378-92F0-AF3C5EEF3B1D}"/>
              </a:ext>
            </a:extLst>
          </p:cNvPr>
          <p:cNvSpPr/>
          <p:nvPr/>
        </p:nvSpPr>
        <p:spPr bwMode="auto">
          <a:xfrm>
            <a:off x="3921066" y="2726428"/>
            <a:ext cx="1756064" cy="185927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31" name="Rectangle 130">
            <a:extLst>
              <a:ext uri="{FF2B5EF4-FFF2-40B4-BE49-F238E27FC236}">
                <a16:creationId xmlns:a16="http://schemas.microsoft.com/office/drawing/2014/main" id="{D899DF09-083F-4378-92F0-AF3C5EEF3B1D}"/>
              </a:ext>
            </a:extLst>
          </p:cNvPr>
          <p:cNvSpPr/>
          <p:nvPr/>
        </p:nvSpPr>
        <p:spPr bwMode="auto">
          <a:xfrm>
            <a:off x="5723168" y="2726428"/>
            <a:ext cx="1756064" cy="185927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32" name="Rectangle 131">
            <a:extLst>
              <a:ext uri="{FF2B5EF4-FFF2-40B4-BE49-F238E27FC236}">
                <a16:creationId xmlns:a16="http://schemas.microsoft.com/office/drawing/2014/main" id="{D899DF09-083F-4378-92F0-AF3C5EEF3B1D}"/>
              </a:ext>
            </a:extLst>
          </p:cNvPr>
          <p:cNvSpPr/>
          <p:nvPr/>
        </p:nvSpPr>
        <p:spPr bwMode="auto">
          <a:xfrm>
            <a:off x="7525270" y="2726428"/>
            <a:ext cx="1756064" cy="1859275"/>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42" name="Rectangle 141">
            <a:extLst>
              <a:ext uri="{FF2B5EF4-FFF2-40B4-BE49-F238E27FC236}">
                <a16:creationId xmlns:a16="http://schemas.microsoft.com/office/drawing/2014/main" id="{F3538B4A-24B1-4E66-B101-FDF2D2368C3F}"/>
              </a:ext>
            </a:extLst>
          </p:cNvPr>
          <p:cNvSpPr/>
          <p:nvPr/>
        </p:nvSpPr>
        <p:spPr>
          <a:xfrm>
            <a:off x="2283916" y="4092034"/>
            <a:ext cx="1426161" cy="400110"/>
          </a:xfrm>
          <a:prstGeom prst="rect">
            <a:avLst/>
          </a:prstGeom>
        </p:spPr>
        <p:txBody>
          <a:bodyPr wrap="none">
            <a:spAutoFit/>
          </a:bodyPr>
          <a:lstStyle/>
          <a:p>
            <a:pPr marL="0" marR="0" lvl="0" indent="0" algn="ctr" defTabSz="914102" rtl="0" eaLnBrk="1" fontAlgn="base" latinLnBrk="0" hangingPunct="1">
              <a:spcBef>
                <a:spcPct val="0"/>
              </a:spcBef>
              <a:spcAft>
                <a:spcPct val="0"/>
              </a:spcAft>
              <a:buClrTx/>
              <a:buSzTx/>
              <a:buFontTx/>
              <a:buNone/>
              <a:tabLst/>
              <a:defRPr/>
            </a:pPr>
            <a: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Data orchestration </a:t>
            </a:r>
            <a:b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and monitoring</a:t>
            </a:r>
          </a:p>
        </p:txBody>
      </p:sp>
      <p:sp>
        <p:nvSpPr>
          <p:cNvPr id="143" name="Rectangle 142">
            <a:extLst>
              <a:ext uri="{FF2B5EF4-FFF2-40B4-BE49-F238E27FC236}">
                <a16:creationId xmlns:a16="http://schemas.microsoft.com/office/drawing/2014/main" id="{4D90B428-F628-4107-909E-A6638BF36133}"/>
              </a:ext>
            </a:extLst>
          </p:cNvPr>
          <p:cNvSpPr/>
          <p:nvPr/>
        </p:nvSpPr>
        <p:spPr>
          <a:xfrm>
            <a:off x="3921066" y="4092034"/>
            <a:ext cx="1756064" cy="246221"/>
          </a:xfrm>
          <a:prstGeom prst="rect">
            <a:avLst/>
          </a:prstGeom>
        </p:spPr>
        <p:txBody>
          <a:bodyPr wrap="square">
            <a:spAutoFit/>
          </a:bodyPr>
          <a:lstStyle/>
          <a:p>
            <a:pPr marL="0" marR="0" lvl="0" indent="0" algn="ctr" defTabSz="914102" rtl="0" eaLnBrk="1" fontAlgn="base" latinLnBrk="0" hangingPunct="1">
              <a:spcBef>
                <a:spcPct val="0"/>
              </a:spcBef>
              <a:spcAft>
                <a:spcPct val="0"/>
              </a:spcAft>
              <a:buClrTx/>
              <a:buSzTx/>
              <a:buFontTx/>
              <a:buNone/>
              <a:tabLst/>
              <a:defRPr/>
            </a:pP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Big data</a:t>
            </a:r>
            <a:r>
              <a:rPr kumimoji="0" lang="en-US" sz="1000" b="1" i="0" u="none" strike="noStrike" kern="0" cap="none" spc="49" normalizeH="0" noProof="0">
                <a:ln>
                  <a:noFill/>
                </a:ln>
                <a:solidFill>
                  <a:srgbClr val="505050"/>
                </a:solidFill>
                <a:effectLst/>
                <a:uLnTx/>
                <a:uFillTx/>
                <a:latin typeface="Segoe UI Semibold" charset="0"/>
                <a:ea typeface="Segoe UI Semibold" charset="0"/>
                <a:cs typeface="Segoe UI Semibold" charset="0"/>
              </a:rPr>
              <a:t> </a:t>
            </a:r>
            <a:r>
              <a:rPr kumimoji="0" lang="en-US" sz="1000" b="1" i="0" u="none" strike="noStrike" kern="0" cap="none" spc="49" normalizeH="0" baseline="0" noProof="0">
                <a:ln>
                  <a:noFill/>
                </a:ln>
                <a:solidFill>
                  <a:srgbClr val="505050"/>
                </a:solidFill>
                <a:effectLst/>
                <a:uLnTx/>
                <a:uFillTx/>
                <a:latin typeface="Segoe UI Semibold" charset="0"/>
                <a:ea typeface="Segoe UI Semibold" charset="0"/>
                <a:cs typeface="Segoe UI Semibold" charset="0"/>
              </a:rPr>
              <a:t>store</a:t>
            </a:r>
            <a:endPar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144" name="Rectangle 143">
            <a:extLst>
              <a:ext uri="{FF2B5EF4-FFF2-40B4-BE49-F238E27FC236}">
                <a16:creationId xmlns:a16="http://schemas.microsoft.com/office/drawing/2014/main" id="{37C29A0C-BBBA-4BC1-A8F0-C0CA5F736382}"/>
              </a:ext>
            </a:extLst>
          </p:cNvPr>
          <p:cNvSpPr/>
          <p:nvPr/>
        </p:nvSpPr>
        <p:spPr>
          <a:xfrm>
            <a:off x="5948910" y="4092034"/>
            <a:ext cx="1304589" cy="246221"/>
          </a:xfrm>
          <a:prstGeom prst="rect">
            <a:avLst/>
          </a:prstGeom>
        </p:spPr>
        <p:txBody>
          <a:bodyPr wrap="none">
            <a:spAutoFit/>
          </a:bodyPr>
          <a:lstStyle/>
          <a:p>
            <a:pPr marL="0" marR="0" lvl="0" indent="0" algn="ctr" defTabSz="914102" rtl="0" eaLnBrk="1" fontAlgn="base" latinLnBrk="0" hangingPunct="1">
              <a:spcBef>
                <a:spcPct val="0"/>
              </a:spcBef>
              <a:spcAft>
                <a:spcPct val="0"/>
              </a:spcAft>
              <a:buClrTx/>
              <a:buSzTx/>
              <a:buFontTx/>
              <a:buNone/>
              <a:tabLst/>
              <a:defRPr/>
            </a:pPr>
            <a: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Analytics engines</a:t>
            </a:r>
          </a:p>
        </p:txBody>
      </p:sp>
      <p:sp>
        <p:nvSpPr>
          <p:cNvPr id="145" name="Rectangle 144">
            <a:extLst>
              <a:ext uri="{FF2B5EF4-FFF2-40B4-BE49-F238E27FC236}">
                <a16:creationId xmlns:a16="http://schemas.microsoft.com/office/drawing/2014/main" id="{80A80543-2800-4918-9F49-3987BC5D97B2}"/>
              </a:ext>
            </a:extLst>
          </p:cNvPr>
          <p:cNvSpPr/>
          <p:nvPr/>
        </p:nvSpPr>
        <p:spPr>
          <a:xfrm>
            <a:off x="7796501" y="4092034"/>
            <a:ext cx="1213602" cy="246221"/>
          </a:xfrm>
          <a:prstGeom prst="rect">
            <a:avLst/>
          </a:prstGeom>
        </p:spPr>
        <p:txBody>
          <a:bodyPr wrap="none">
            <a:spAutoFit/>
          </a:bodyPr>
          <a:lstStyle/>
          <a:p>
            <a:pPr marL="0" marR="0" lvl="0" indent="0" algn="ctr" defTabSz="914102" rtl="0" eaLnBrk="1" fontAlgn="base" latinLnBrk="0" hangingPunct="1">
              <a:spcBef>
                <a:spcPct val="0"/>
              </a:spcBef>
              <a:spcAft>
                <a:spcPct val="0"/>
              </a:spcAft>
              <a:buClrTx/>
              <a:buSzTx/>
              <a:buFontTx/>
              <a:buNone/>
              <a:tabLst/>
              <a:defRPr/>
            </a:pPr>
            <a:r>
              <a:rPr kumimoji="0" lang="en-US" sz="10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Data warehouse</a:t>
            </a:r>
          </a:p>
        </p:txBody>
      </p:sp>
      <p:grpSp>
        <p:nvGrpSpPr>
          <p:cNvPr id="16" name="Group 15">
            <a:extLst>
              <a:ext uri="{FF2B5EF4-FFF2-40B4-BE49-F238E27FC236}">
                <a16:creationId xmlns:a16="http://schemas.microsoft.com/office/drawing/2014/main" id="{E2E8EC5A-13C3-4722-915B-D4570C280542}"/>
              </a:ext>
            </a:extLst>
          </p:cNvPr>
          <p:cNvGrpSpPr/>
          <p:nvPr/>
        </p:nvGrpSpPr>
        <p:grpSpPr>
          <a:xfrm>
            <a:off x="4525629" y="3426643"/>
            <a:ext cx="546938" cy="547142"/>
            <a:chOff x="4544063" y="3426643"/>
            <a:chExt cx="546938" cy="547142"/>
          </a:xfrm>
        </p:grpSpPr>
        <p:grpSp>
          <p:nvGrpSpPr>
            <p:cNvPr id="150" name="Group 16">
              <a:extLst>
                <a:ext uri="{FF2B5EF4-FFF2-40B4-BE49-F238E27FC236}">
                  <a16:creationId xmlns:a16="http://schemas.microsoft.com/office/drawing/2014/main" id="{897E5C2D-C5D4-4500-B62F-F037FAD7D754}"/>
                </a:ext>
              </a:extLst>
            </p:cNvPr>
            <p:cNvGrpSpPr>
              <a:grpSpLocks noChangeAspect="1"/>
            </p:cNvGrpSpPr>
            <p:nvPr/>
          </p:nvGrpSpPr>
          <p:grpSpPr bwMode="auto">
            <a:xfrm>
              <a:off x="4544063" y="3426643"/>
              <a:ext cx="546938" cy="547142"/>
              <a:chOff x="403" y="817"/>
              <a:chExt cx="2663" cy="2664"/>
            </a:xfrm>
          </p:grpSpPr>
          <p:sp>
            <p:nvSpPr>
              <p:cNvPr id="194" name="Line 21">
                <a:extLst>
                  <a:ext uri="{FF2B5EF4-FFF2-40B4-BE49-F238E27FC236}">
                    <a16:creationId xmlns:a16="http://schemas.microsoft.com/office/drawing/2014/main" id="{07F64652-8C3F-4747-882A-373877065EE0}"/>
                  </a:ext>
                </a:extLst>
              </p:cNvPr>
              <p:cNvSpPr>
                <a:spLocks noChangeShapeType="1"/>
              </p:cNvSpPr>
              <p:nvPr/>
            </p:nvSpPr>
            <p:spPr bwMode="auto">
              <a:xfrm flipV="1">
                <a:off x="1146" y="1659"/>
                <a:ext cx="1004" cy="64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00" name="Oval 199">
                <a:extLst>
                  <a:ext uri="{FF2B5EF4-FFF2-40B4-BE49-F238E27FC236}">
                    <a16:creationId xmlns:a16="http://schemas.microsoft.com/office/drawing/2014/main" id="{C4B3694C-3354-4344-8D4A-55A41814DA25}"/>
                  </a:ext>
                </a:extLst>
              </p:cNvPr>
              <p:cNvSpPr>
                <a:spLocks noChangeArrowheads="1"/>
              </p:cNvSpPr>
              <p:nvPr/>
            </p:nvSpPr>
            <p:spPr bwMode="auto">
              <a:xfrm>
                <a:off x="403" y="2153"/>
                <a:ext cx="860" cy="85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Semilight"/>
                  <a:ea typeface="+mn-ea"/>
                  <a:cs typeface="+mn-cs"/>
                </a:endParaRPr>
              </a:p>
            </p:txBody>
          </p:sp>
          <p:sp>
            <p:nvSpPr>
              <p:cNvPr id="201" name="Oval 200">
                <a:extLst>
                  <a:ext uri="{FF2B5EF4-FFF2-40B4-BE49-F238E27FC236}">
                    <a16:creationId xmlns:a16="http://schemas.microsoft.com/office/drawing/2014/main" id="{779CCA41-267A-43D2-91D2-A6BA92769EF2}"/>
                  </a:ext>
                </a:extLst>
              </p:cNvPr>
              <p:cNvSpPr>
                <a:spLocks noChangeArrowheads="1"/>
              </p:cNvSpPr>
              <p:nvPr/>
            </p:nvSpPr>
            <p:spPr bwMode="auto">
              <a:xfrm>
                <a:off x="2078" y="2792"/>
                <a:ext cx="689" cy="689"/>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2" name="Line 20">
                <a:extLst>
                  <a:ext uri="{FF2B5EF4-FFF2-40B4-BE49-F238E27FC236}">
                    <a16:creationId xmlns:a16="http://schemas.microsoft.com/office/drawing/2014/main" id="{FE1F41E0-4082-4239-94E6-F45DB4269C1A}"/>
                  </a:ext>
                </a:extLst>
              </p:cNvPr>
              <p:cNvSpPr>
                <a:spLocks noChangeShapeType="1"/>
              </p:cNvSpPr>
              <p:nvPr/>
            </p:nvSpPr>
            <p:spPr bwMode="auto">
              <a:xfrm flipH="1" flipV="1">
                <a:off x="1219" y="2749"/>
                <a:ext cx="859" cy="348"/>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sp>
            <p:nvSpPr>
              <p:cNvPr id="213" name="Oval 17">
                <a:extLst>
                  <a:ext uri="{FF2B5EF4-FFF2-40B4-BE49-F238E27FC236}">
                    <a16:creationId xmlns:a16="http://schemas.microsoft.com/office/drawing/2014/main" id="{5862305B-6CE7-4F30-8E98-A3A9FCE35CF3}"/>
                  </a:ext>
                </a:extLst>
              </p:cNvPr>
              <p:cNvSpPr>
                <a:spLocks noChangeArrowheads="1"/>
              </p:cNvSpPr>
              <p:nvPr/>
            </p:nvSpPr>
            <p:spPr bwMode="auto">
              <a:xfrm>
                <a:off x="2036" y="817"/>
                <a:ext cx="1030" cy="1030"/>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Semilight"/>
                  <a:ea typeface="+mn-ea"/>
                  <a:cs typeface="+mn-cs"/>
                </a:endParaRPr>
              </a:p>
            </p:txBody>
          </p:sp>
        </p:grpSp>
        <p:grpSp>
          <p:nvGrpSpPr>
            <p:cNvPr id="12" name="Group 11">
              <a:extLst>
                <a:ext uri="{FF2B5EF4-FFF2-40B4-BE49-F238E27FC236}">
                  <a16:creationId xmlns:a16="http://schemas.microsoft.com/office/drawing/2014/main" id="{B95D1B1E-D609-4C6D-8AB8-6783338C86F1}"/>
                </a:ext>
              </a:extLst>
            </p:cNvPr>
            <p:cNvGrpSpPr/>
            <p:nvPr/>
          </p:nvGrpSpPr>
          <p:grpSpPr>
            <a:xfrm>
              <a:off x="4933677" y="3465961"/>
              <a:ext cx="101138" cy="133616"/>
              <a:chOff x="5455894" y="3449910"/>
              <a:chExt cx="125436" cy="165717"/>
            </a:xfrm>
          </p:grpSpPr>
          <p:sp>
            <p:nvSpPr>
              <p:cNvPr id="152" name="Freeform 49">
                <a:extLst>
                  <a:ext uri="{FF2B5EF4-FFF2-40B4-BE49-F238E27FC236}">
                    <a16:creationId xmlns:a16="http://schemas.microsoft.com/office/drawing/2014/main" id="{6175F75F-F088-4DF4-BEE3-23E0E63903F3}"/>
                  </a:ext>
                </a:extLst>
              </p:cNvPr>
              <p:cNvSpPr>
                <a:spLocks/>
              </p:cNvSpPr>
              <p:nvPr/>
            </p:nvSpPr>
            <p:spPr bwMode="auto">
              <a:xfrm>
                <a:off x="5466611" y="3449910"/>
                <a:ext cx="24113" cy="53585"/>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153" name="Freeform 50">
                <a:extLst>
                  <a:ext uri="{FF2B5EF4-FFF2-40B4-BE49-F238E27FC236}">
                    <a16:creationId xmlns:a16="http://schemas.microsoft.com/office/drawing/2014/main" id="{E355A571-4E64-40D0-8C1E-52620FD0ABBD}"/>
                  </a:ext>
                </a:extLst>
              </p:cNvPr>
              <p:cNvSpPr>
                <a:spLocks noEditPoints="1"/>
              </p:cNvSpPr>
              <p:nvPr/>
            </p:nvSpPr>
            <p:spPr bwMode="auto">
              <a:xfrm>
                <a:off x="5546500" y="3449910"/>
                <a:ext cx="34830" cy="54924"/>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6" name="Freeform 21">
                <a:extLst>
                  <a:ext uri="{FF2B5EF4-FFF2-40B4-BE49-F238E27FC236}">
                    <a16:creationId xmlns:a16="http://schemas.microsoft.com/office/drawing/2014/main" id="{6B28563A-F87F-4964-8C20-5514F86392C6}"/>
                  </a:ext>
                </a:extLst>
              </p:cNvPr>
              <p:cNvSpPr>
                <a:spLocks noEditPoints="1"/>
              </p:cNvSpPr>
              <p:nvPr/>
            </p:nvSpPr>
            <p:spPr bwMode="auto">
              <a:xfrm>
                <a:off x="5455894" y="3560703"/>
                <a:ext cx="34830" cy="54924"/>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7" name="Freeform 22">
                <a:extLst>
                  <a:ext uri="{FF2B5EF4-FFF2-40B4-BE49-F238E27FC236}">
                    <a16:creationId xmlns:a16="http://schemas.microsoft.com/office/drawing/2014/main" id="{4994322C-1BE7-4879-B88A-DCB9B6DF2D18}"/>
                  </a:ext>
                </a:extLst>
              </p:cNvPr>
              <p:cNvSpPr>
                <a:spLocks/>
              </p:cNvSpPr>
              <p:nvPr/>
            </p:nvSpPr>
            <p:spPr bwMode="auto">
              <a:xfrm>
                <a:off x="5554598" y="3560702"/>
                <a:ext cx="22773" cy="53586"/>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grpSp>
        <p:nvGrpSpPr>
          <p:cNvPr id="13" name="Group 12"/>
          <p:cNvGrpSpPr/>
          <p:nvPr/>
        </p:nvGrpSpPr>
        <p:grpSpPr>
          <a:xfrm>
            <a:off x="6414974" y="3497360"/>
            <a:ext cx="372452" cy="405709"/>
            <a:chOff x="6757139" y="3480426"/>
            <a:chExt cx="372452" cy="405709"/>
          </a:xfrm>
        </p:grpSpPr>
        <p:sp>
          <p:nvSpPr>
            <p:cNvPr id="218" name="Freeform 12">
              <a:extLst>
                <a:ext uri="{FF2B5EF4-FFF2-40B4-BE49-F238E27FC236}">
                  <a16:creationId xmlns:a16="http://schemas.microsoft.com/office/drawing/2014/main" id="{C057C593-8D26-493D-AADF-248E462CFD21}"/>
                </a:ext>
              </a:extLst>
            </p:cNvPr>
            <p:cNvSpPr>
              <a:spLocks/>
            </p:cNvSpPr>
            <p:nvPr/>
          </p:nvSpPr>
          <p:spPr bwMode="auto">
            <a:xfrm>
              <a:off x="6757139" y="3480426"/>
              <a:ext cx="372452" cy="405709"/>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Line 13">
              <a:extLst>
                <a:ext uri="{FF2B5EF4-FFF2-40B4-BE49-F238E27FC236}">
                  <a16:creationId xmlns:a16="http://schemas.microsoft.com/office/drawing/2014/main" id="{79531A91-D3C9-4A2D-B89C-C24B35EDA231}"/>
                </a:ext>
              </a:extLst>
            </p:cNvPr>
            <p:cNvSpPr>
              <a:spLocks noChangeShapeType="1"/>
            </p:cNvSpPr>
            <p:nvPr/>
          </p:nvSpPr>
          <p:spPr bwMode="auto">
            <a:xfrm>
              <a:off x="6793719" y="3776394"/>
              <a:ext cx="29929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Line 14">
              <a:extLst>
                <a:ext uri="{FF2B5EF4-FFF2-40B4-BE49-F238E27FC236}">
                  <a16:creationId xmlns:a16="http://schemas.microsoft.com/office/drawing/2014/main" id="{07F32DEB-6A1C-4B10-9A6C-68849E559A40}"/>
                </a:ext>
              </a:extLst>
            </p:cNvPr>
            <p:cNvSpPr>
              <a:spLocks noChangeShapeType="1"/>
            </p:cNvSpPr>
            <p:nvPr/>
          </p:nvSpPr>
          <p:spPr bwMode="auto">
            <a:xfrm>
              <a:off x="6875649" y="355358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Line 15">
              <a:extLst>
                <a:ext uri="{FF2B5EF4-FFF2-40B4-BE49-F238E27FC236}">
                  <a16:creationId xmlns:a16="http://schemas.microsoft.com/office/drawing/2014/main" id="{FCD51260-5B65-419D-9C39-3A08052732FD}"/>
                </a:ext>
              </a:extLst>
            </p:cNvPr>
            <p:cNvSpPr>
              <a:spLocks noChangeShapeType="1"/>
            </p:cNvSpPr>
            <p:nvPr/>
          </p:nvSpPr>
          <p:spPr bwMode="auto">
            <a:xfrm>
              <a:off x="6875649" y="3626747"/>
              <a:ext cx="53207"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Line 16">
              <a:extLst>
                <a:ext uri="{FF2B5EF4-FFF2-40B4-BE49-F238E27FC236}">
                  <a16:creationId xmlns:a16="http://schemas.microsoft.com/office/drawing/2014/main" id="{A192D897-09EA-4810-B16A-DD985EB8FC83}"/>
                </a:ext>
              </a:extLst>
            </p:cNvPr>
            <p:cNvSpPr>
              <a:spLocks noChangeShapeType="1"/>
            </p:cNvSpPr>
            <p:nvPr/>
          </p:nvSpPr>
          <p:spPr bwMode="auto">
            <a:xfrm>
              <a:off x="6837104" y="3703234"/>
              <a:ext cx="9311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Line 17">
              <a:extLst>
                <a:ext uri="{FF2B5EF4-FFF2-40B4-BE49-F238E27FC236}">
                  <a16:creationId xmlns:a16="http://schemas.microsoft.com/office/drawing/2014/main" id="{EE5C67E6-7154-4720-B766-5DB2AA20E0DA}"/>
                </a:ext>
              </a:extLst>
            </p:cNvPr>
            <p:cNvSpPr>
              <a:spLocks noChangeShapeType="1"/>
            </p:cNvSpPr>
            <p:nvPr/>
          </p:nvSpPr>
          <p:spPr bwMode="auto">
            <a:xfrm>
              <a:off x="6830299" y="3480426"/>
              <a:ext cx="22613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31" name="Text Placeholder 2">
            <a:extLst>
              <a:ext uri="{FF2B5EF4-FFF2-40B4-BE49-F238E27FC236}">
                <a16:creationId xmlns:a16="http://schemas.microsoft.com/office/drawing/2014/main" id="{0C0258C2-5A8A-41BB-B0AE-95D41459D2A7}"/>
              </a:ext>
            </a:extLst>
          </p:cNvPr>
          <p:cNvSpPr txBox="1">
            <a:spLocks/>
          </p:cNvSpPr>
          <p:nvPr/>
        </p:nvSpPr>
        <p:spPr>
          <a:xfrm>
            <a:off x="268461" y="891463"/>
            <a:ext cx="11655078" cy="553998"/>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02"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Segoe UI Semilight" charset="0"/>
              <a:ea typeface="Segoe UI Semilight" charset="0"/>
              <a:cs typeface="Segoe UI Semilight" charset="0"/>
            </a:endParaRPr>
          </a:p>
        </p:txBody>
      </p:sp>
      <p:cxnSp>
        <p:nvCxnSpPr>
          <p:cNvPr id="185" name="Straight Arrow Connector 184"/>
          <p:cNvCxnSpPr>
            <a:cxnSpLocks/>
          </p:cNvCxnSpPr>
          <p:nvPr/>
        </p:nvCxnSpPr>
        <p:spPr>
          <a:xfrm>
            <a:off x="9532518" y="3651438"/>
            <a:ext cx="21319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34FE290-10F0-427E-BF8B-C160F80D8B93}"/>
              </a:ext>
            </a:extLst>
          </p:cNvPr>
          <p:cNvCxnSpPr/>
          <p:nvPr/>
        </p:nvCxnSpPr>
        <p:spPr>
          <a:xfrm>
            <a:off x="9532518" y="2898887"/>
            <a:ext cx="21319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EFB94181-7450-44B5-A83C-C13586B5674E}"/>
              </a:ext>
            </a:extLst>
          </p:cNvPr>
          <p:cNvSpPr/>
          <p:nvPr/>
        </p:nvSpPr>
        <p:spPr>
          <a:xfrm>
            <a:off x="9841950" y="2776662"/>
            <a:ext cx="1470082" cy="297004"/>
          </a:xfrm>
          <a:prstGeom prst="rect">
            <a:avLst/>
          </a:prstGeom>
        </p:spPr>
        <p:txBody>
          <a:bodyPr wrap="none">
            <a:spAutoFit/>
          </a:bodyPr>
          <a:lstStyle/>
          <a:p>
            <a:pPr marL="0" marR="0" lvl="0" indent="0"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dirty="0">
                <a:ln>
                  <a:noFill/>
                </a:ln>
                <a:solidFill>
                  <a:srgbClr val="505050"/>
                </a:solidFill>
                <a:effectLst/>
                <a:uLnTx/>
                <a:uFillTx/>
                <a:latin typeface="Segoe UI Semibold" charset="0"/>
                <a:ea typeface="Segoe UI Semibold" charset="0"/>
                <a:cs typeface="Segoe UI Semibold" charset="0"/>
              </a:rPr>
              <a:t>BI + Reporting</a:t>
            </a:r>
          </a:p>
        </p:txBody>
      </p:sp>
      <p:sp>
        <p:nvSpPr>
          <p:cNvPr id="112" name="Freeform: Shape 829">
            <a:extLst>
              <a:ext uri="{FF2B5EF4-FFF2-40B4-BE49-F238E27FC236}">
                <a16:creationId xmlns:a16="http://schemas.microsoft.com/office/drawing/2014/main" id="{76201538-CB81-4924-97E6-FDBBDAFAE2DA}"/>
              </a:ext>
            </a:extLst>
          </p:cNvPr>
          <p:cNvSpPr/>
          <p:nvPr/>
        </p:nvSpPr>
        <p:spPr bwMode="auto">
          <a:xfrm>
            <a:off x="8212766" y="3468626"/>
            <a:ext cx="381073" cy="491283"/>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E5BC9B78-2D27-49E3-9A88-FF240BE5C1F2}"/>
              </a:ext>
            </a:extLst>
          </p:cNvPr>
          <p:cNvGrpSpPr/>
          <p:nvPr/>
        </p:nvGrpSpPr>
        <p:grpSpPr>
          <a:xfrm>
            <a:off x="2479967" y="3475316"/>
            <a:ext cx="1034058" cy="441886"/>
            <a:chOff x="3236946" y="3475316"/>
            <a:chExt cx="1034058" cy="441886"/>
          </a:xfrm>
        </p:grpSpPr>
        <p:sp>
          <p:nvSpPr>
            <p:cNvPr id="135" name="gear_3">
              <a:extLst>
                <a:ext uri="{FF2B5EF4-FFF2-40B4-BE49-F238E27FC236}">
                  <a16:creationId xmlns:a16="http://schemas.microsoft.com/office/drawing/2014/main" id="{A82128C2-8EB4-49E5-AA9A-10896BE2C1EB}"/>
                </a:ext>
              </a:extLst>
            </p:cNvPr>
            <p:cNvSpPr>
              <a:spLocks noChangeAspect="1" noEditPoints="1"/>
            </p:cNvSpPr>
            <p:nvPr/>
          </p:nvSpPr>
          <p:spPr bwMode="auto">
            <a:xfrm>
              <a:off x="3517149" y="3550547"/>
              <a:ext cx="293529" cy="296017"/>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2"/>
              </a:solidFill>
              <a:prstDash val="solid"/>
              <a:miter lim="800000"/>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34" name="Freeform 27">
              <a:extLst>
                <a:ext uri="{FF2B5EF4-FFF2-40B4-BE49-F238E27FC236}">
                  <a16:creationId xmlns:a16="http://schemas.microsoft.com/office/drawing/2014/main" id="{F11A2B58-2FE6-47AE-8AA6-7B4C86DDEE2A}"/>
                </a:ext>
              </a:extLst>
            </p:cNvPr>
            <p:cNvSpPr/>
            <p:nvPr/>
          </p:nvSpPr>
          <p:spPr bwMode="auto">
            <a:xfrm flipV="1">
              <a:off x="3301074" y="3641014"/>
              <a:ext cx="187701" cy="52874"/>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7" name="Freeform 272">
              <a:extLst>
                <a:ext uri="{FF2B5EF4-FFF2-40B4-BE49-F238E27FC236}">
                  <a16:creationId xmlns:a16="http://schemas.microsoft.com/office/drawing/2014/main" id="{76055D92-6B2C-40CA-863E-AE0FEEF1AF9B}"/>
                </a:ext>
              </a:extLst>
            </p:cNvPr>
            <p:cNvSpPr/>
            <p:nvPr/>
          </p:nvSpPr>
          <p:spPr bwMode="auto">
            <a:xfrm>
              <a:off x="3301074" y="3693888"/>
              <a:ext cx="187701" cy="60442"/>
            </a:xfrm>
            <a:custGeom>
              <a:avLst/>
              <a:gdLst>
                <a:gd name="connsiteX0" fmla="*/ 0 w 171450"/>
                <a:gd name="connsiteY0" fmla="*/ 161925 h 161925"/>
                <a:gd name="connsiteX1" fmla="*/ 0 w 171450"/>
                <a:gd name="connsiteY1" fmla="*/ 0 h 161925"/>
                <a:gd name="connsiteX2" fmla="*/ 171450 w 171450"/>
                <a:gd name="connsiteY2" fmla="*/ 0 h 161925"/>
              </a:gdLst>
              <a:ahLst/>
              <a:cxnLst>
                <a:cxn ang="0">
                  <a:pos x="connsiteX0" y="connsiteY0"/>
                </a:cxn>
                <a:cxn ang="0">
                  <a:pos x="connsiteX1" y="connsiteY1"/>
                </a:cxn>
                <a:cxn ang="0">
                  <a:pos x="connsiteX2" y="connsiteY2"/>
                </a:cxn>
              </a:cxnLst>
              <a:rect l="l" t="t" r="r" b="b"/>
              <a:pathLst>
                <a:path w="171450" h="161925">
                  <a:moveTo>
                    <a:pt x="0" y="161925"/>
                  </a:moveTo>
                  <a:lnTo>
                    <a:pt x="0" y="0"/>
                  </a:ln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39" name="Freeform 274">
              <a:extLst>
                <a:ext uri="{FF2B5EF4-FFF2-40B4-BE49-F238E27FC236}">
                  <a16:creationId xmlns:a16="http://schemas.microsoft.com/office/drawing/2014/main" id="{A6E4D294-B5F5-4B47-918A-EFE4A8C30831}"/>
                </a:ext>
              </a:extLst>
            </p:cNvPr>
            <p:cNvSpPr/>
            <p:nvPr/>
          </p:nvSpPr>
          <p:spPr bwMode="auto">
            <a:xfrm>
              <a:off x="3622721" y="3697510"/>
              <a:ext cx="80328" cy="28560"/>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40" name="Freeform 275">
              <a:extLst>
                <a:ext uri="{FF2B5EF4-FFF2-40B4-BE49-F238E27FC236}">
                  <a16:creationId xmlns:a16="http://schemas.microsoft.com/office/drawing/2014/main" id="{94A7D4AD-347E-4BA0-A5A2-18A6E32548F6}"/>
                </a:ext>
              </a:extLst>
            </p:cNvPr>
            <p:cNvSpPr/>
            <p:nvPr/>
          </p:nvSpPr>
          <p:spPr bwMode="auto">
            <a:xfrm>
              <a:off x="3822850" y="3697510"/>
              <a:ext cx="156418" cy="47649"/>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11" name="Freeform: Shape 829">
              <a:extLst>
                <a:ext uri="{FF2B5EF4-FFF2-40B4-BE49-F238E27FC236}">
                  <a16:creationId xmlns:a16="http://schemas.microsoft.com/office/drawing/2014/main" id="{B6C9C423-DE0F-4406-B988-E1240E899B47}"/>
                </a:ext>
              </a:extLst>
            </p:cNvPr>
            <p:cNvSpPr/>
            <p:nvPr/>
          </p:nvSpPr>
          <p:spPr bwMode="auto">
            <a:xfrm>
              <a:off x="4001911" y="3532163"/>
              <a:ext cx="269093" cy="346918"/>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Cylinder 828">
              <a:extLst>
                <a:ext uri="{FF2B5EF4-FFF2-40B4-BE49-F238E27FC236}">
                  <a16:creationId xmlns:a16="http://schemas.microsoft.com/office/drawing/2014/main" id="{1E06B6BF-0051-43A6-B151-E5CB90226A10}"/>
                </a:ext>
              </a:extLst>
            </p:cNvPr>
            <p:cNvSpPr/>
            <p:nvPr/>
          </p:nvSpPr>
          <p:spPr bwMode="auto">
            <a:xfrm>
              <a:off x="3236946" y="3475316"/>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sp>
          <p:nvSpPr>
            <p:cNvPr id="114" name="Cylinder 828">
              <a:extLst>
                <a:ext uri="{FF2B5EF4-FFF2-40B4-BE49-F238E27FC236}">
                  <a16:creationId xmlns:a16="http://schemas.microsoft.com/office/drawing/2014/main" id="{0353AF74-1686-4F49-B937-2489899AF8F6}"/>
                </a:ext>
              </a:extLst>
            </p:cNvPr>
            <p:cNvSpPr/>
            <p:nvPr/>
          </p:nvSpPr>
          <p:spPr bwMode="auto">
            <a:xfrm>
              <a:off x="3236946" y="3754330"/>
              <a:ext cx="123974" cy="162872"/>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dirty="0">
                <a:solidFill>
                  <a:schemeClr val="tx2"/>
                </a:solidFill>
                <a:latin typeface="+mj-lt"/>
                <a:ea typeface="Segoe UI" pitchFamily="34" charset="0"/>
                <a:cs typeface="Segoe UI" pitchFamily="34" charset="0"/>
              </a:endParaRPr>
            </a:p>
          </p:txBody>
        </p:sp>
      </p:grpSp>
      <p:sp>
        <p:nvSpPr>
          <p:cNvPr id="18" name="Title 17">
            <a:extLst>
              <a:ext uri="{FF2B5EF4-FFF2-40B4-BE49-F238E27FC236}">
                <a16:creationId xmlns:a16="http://schemas.microsoft.com/office/drawing/2014/main" id="{AAC9A800-FD4D-44BD-A95E-8908545E8FA7}"/>
              </a:ext>
            </a:extLst>
          </p:cNvPr>
          <p:cNvSpPr>
            <a:spLocks noGrp="1"/>
          </p:cNvSpPr>
          <p:nvPr>
            <p:ph type="title"/>
          </p:nvPr>
        </p:nvSpPr>
        <p:spPr/>
        <p:txBody>
          <a:bodyPr/>
          <a:lstStyle/>
          <a:p>
            <a:r>
              <a:rPr lang="en-US" dirty="0"/>
              <a:t>Big data &amp; Data warehouse</a:t>
            </a:r>
          </a:p>
        </p:txBody>
      </p:sp>
      <p:sp>
        <p:nvSpPr>
          <p:cNvPr id="101" name="Right Bracket 100"/>
          <p:cNvSpPr/>
          <p:nvPr/>
        </p:nvSpPr>
        <p:spPr>
          <a:xfrm>
            <a:off x="9388046" y="2695945"/>
            <a:ext cx="52618" cy="192024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4D5EB69A-C02E-4695-9678-9DF56E59F850}"/>
              </a:ext>
            </a:extLst>
          </p:cNvPr>
          <p:cNvSpPr/>
          <p:nvPr/>
        </p:nvSpPr>
        <p:spPr>
          <a:xfrm>
            <a:off x="9837570" y="4205684"/>
            <a:ext cx="1879810" cy="297004"/>
          </a:xfrm>
          <a:prstGeom prst="rect">
            <a:avLst/>
          </a:prstGeom>
        </p:spPr>
        <p:txBody>
          <a:bodyPr wrap="none">
            <a:spAutoFit/>
          </a:bodyPr>
          <a:lstStyle/>
          <a:p>
            <a:pPr defTabSz="914102" fontAlgn="base">
              <a:lnSpc>
                <a:spcPct val="95000"/>
              </a:lnSpc>
              <a:spcBef>
                <a:spcPct val="0"/>
              </a:spcBef>
              <a:spcAft>
                <a:spcPct val="0"/>
              </a:spcAft>
            </a:pPr>
            <a:r>
              <a:rPr lang="en-US" sz="1400" b="1" kern="0" spc="49" dirty="0">
                <a:latin typeface="Segoe UI Semibold" charset="0"/>
                <a:cs typeface="Segoe UI Semibold" charset="0"/>
              </a:rPr>
              <a:t>Real Time Analytics</a:t>
            </a:r>
          </a:p>
        </p:txBody>
      </p:sp>
      <p:cxnSp>
        <p:nvCxnSpPr>
          <p:cNvPr id="116" name="Straight Arrow Connector 115">
            <a:extLst>
              <a:ext uri="{FF2B5EF4-FFF2-40B4-BE49-F238E27FC236}">
                <a16:creationId xmlns:a16="http://schemas.microsoft.com/office/drawing/2014/main" id="{7C26A30F-E71F-4752-A5FD-A78585E8E35F}"/>
              </a:ext>
            </a:extLst>
          </p:cNvPr>
          <p:cNvCxnSpPr>
            <a:cxnSpLocks/>
          </p:cNvCxnSpPr>
          <p:nvPr/>
        </p:nvCxnSpPr>
        <p:spPr>
          <a:xfrm>
            <a:off x="9532518" y="4373691"/>
            <a:ext cx="21319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012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ectangle 206">
            <a:extLst>
              <a:ext uri="{FF2B5EF4-FFF2-40B4-BE49-F238E27FC236}">
                <a16:creationId xmlns:a16="http://schemas.microsoft.com/office/drawing/2014/main" id="{F6B680C1-1FAC-47B6-BD48-F1675E8601F4}"/>
              </a:ext>
            </a:extLst>
          </p:cNvPr>
          <p:cNvSpPr/>
          <p:nvPr/>
        </p:nvSpPr>
        <p:spPr bwMode="auto">
          <a:xfrm>
            <a:off x="6061325" y="3500770"/>
            <a:ext cx="816328" cy="191846"/>
          </a:xfrm>
          <a:prstGeom prst="rect">
            <a:avLst/>
          </a:prstGeom>
          <a:solidFill>
            <a:schemeClr val="tx2">
              <a:lumMod val="10000"/>
              <a:lumOff val="9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D899DF09-083F-4378-92F0-AF3C5EEF3B1D}"/>
              </a:ext>
            </a:extLst>
          </p:cNvPr>
          <p:cNvSpPr/>
          <p:nvPr/>
        </p:nvSpPr>
        <p:spPr bwMode="auto">
          <a:xfrm>
            <a:off x="1421107" y="1562236"/>
            <a:ext cx="8175437" cy="4263966"/>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7843472" y="1764981"/>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211" name="Rectangle 210"/>
          <p:cNvSpPr/>
          <p:nvPr/>
        </p:nvSpPr>
        <p:spPr bwMode="auto">
          <a:xfrm>
            <a:off x="5836449" y="1764981"/>
            <a:ext cx="1377453"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247" name="Rectangle 246"/>
          <p:cNvSpPr/>
          <p:nvPr/>
        </p:nvSpPr>
        <p:spPr>
          <a:xfrm>
            <a:off x="6018701" y="3471650"/>
            <a:ext cx="1381617" cy="577081"/>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Databricks</a:t>
            </a:r>
          </a:p>
          <a:p>
            <a:pPr marL="0" marR="0" lvl="0" indent="0" algn="l" defTabSz="914192" rtl="0" eaLnBrk="1" fontAlgn="auto" latinLnBrk="0" hangingPunct="1">
              <a:lnSpc>
                <a:spcPct val="100000"/>
              </a:lnSpc>
              <a:spcBef>
                <a:spcPts val="0"/>
              </a:spcBef>
              <a:spcAft>
                <a:spcPts val="0"/>
              </a:spcAft>
              <a:buClrTx/>
              <a:buSzTx/>
              <a:buFontTx/>
              <a:buNone/>
              <a:tabLst/>
              <a:defRPr/>
            </a:pPr>
            <a:r>
              <a:rPr lang="en-US" sz="1050" kern="0" dirty="0">
                <a:solidFill>
                  <a:srgbClr val="505050"/>
                </a:solidFill>
                <a:latin typeface="Segoe UI Semibold" panose="020B0702040204020203" pitchFamily="34" charset="0"/>
                <a:ea typeface="MS PGothic" panose="020B0600070205080204" pitchFamily="34" charset="-128"/>
                <a:cs typeface="Segoe UI Semibold" panose="020B0702040204020203" pitchFamily="34" charset="0"/>
              </a:rPr>
              <a:t>HDInsight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Lake Analytics</a:t>
            </a:r>
          </a:p>
        </p:txBody>
      </p:sp>
      <p:grpSp>
        <p:nvGrpSpPr>
          <p:cNvPr id="146" name="Group 145">
            <a:extLst>
              <a:ext uri="{FF2B5EF4-FFF2-40B4-BE49-F238E27FC236}">
                <a16:creationId xmlns:a16="http://schemas.microsoft.com/office/drawing/2014/main" id="{FD4F785E-13EE-401F-B737-01B931C8EA1B}"/>
              </a:ext>
            </a:extLst>
          </p:cNvPr>
          <p:cNvGrpSpPr/>
          <p:nvPr/>
        </p:nvGrpSpPr>
        <p:grpSpPr>
          <a:xfrm>
            <a:off x="1865833" y="2162815"/>
            <a:ext cx="7490307" cy="485042"/>
            <a:chOff x="7610409" y="2970243"/>
            <a:chExt cx="2834774" cy="181750"/>
          </a:xfrm>
        </p:grpSpPr>
        <p:sp>
          <p:nvSpPr>
            <p:cNvPr id="159" name="Cylinder 828">
              <a:extLst>
                <a:ext uri="{FF2B5EF4-FFF2-40B4-BE49-F238E27FC236}">
                  <a16:creationId xmlns:a16="http://schemas.microsoft.com/office/drawing/2014/main" id="{E385AFD8-155B-4B8D-A7D8-09EF70937F72}"/>
                </a:ext>
              </a:extLst>
            </p:cNvPr>
            <p:cNvSpPr/>
            <p:nvPr/>
          </p:nvSpPr>
          <p:spPr bwMode="auto">
            <a:xfrm rot="5400000">
              <a:off x="7563247" y="3017405"/>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0" name="Cylinder 828">
              <a:extLst>
                <a:ext uri="{FF2B5EF4-FFF2-40B4-BE49-F238E27FC236}">
                  <a16:creationId xmlns:a16="http://schemas.microsoft.com/office/drawing/2014/main" id="{78458FC6-2F78-4E6C-A659-7463EE1E81E4}"/>
                </a:ext>
              </a:extLst>
            </p:cNvPr>
            <p:cNvSpPr/>
            <p:nvPr/>
          </p:nvSpPr>
          <p:spPr bwMode="auto">
            <a:xfrm rot="5400000">
              <a:off x="8960965" y="1688423"/>
              <a:ext cx="155640" cy="2746360"/>
            </a:xfrm>
            <a:prstGeom prst="can">
              <a:avLst>
                <a:gd name="adj" fmla="val 17907"/>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166" name="Cylinder 828">
              <a:extLst>
                <a:ext uri="{FF2B5EF4-FFF2-40B4-BE49-F238E27FC236}">
                  <a16:creationId xmlns:a16="http://schemas.microsoft.com/office/drawing/2014/main" id="{C06923E3-0412-414A-992E-6EBE19F7BB92}"/>
                </a:ext>
              </a:extLst>
            </p:cNvPr>
            <p:cNvSpPr/>
            <p:nvPr/>
          </p:nvSpPr>
          <p:spPr bwMode="auto">
            <a:xfrm rot="5400000">
              <a:off x="10310597" y="3017407"/>
              <a:ext cx="181748" cy="87424"/>
            </a:xfrm>
            <a:prstGeom prst="can">
              <a:avLst>
                <a:gd name="adj" fmla="val 50000"/>
              </a:avLst>
            </a:prstGeom>
            <a:solidFill>
              <a:schemeClr val="bg1"/>
            </a:solidFill>
            <a:ln w="1270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258" name="TextBox 257"/>
          <p:cNvSpPr txBox="1"/>
          <p:nvPr/>
        </p:nvSpPr>
        <p:spPr>
          <a:xfrm>
            <a:off x="467317" y="3715619"/>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Custom</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sp>
        <p:nvSpPr>
          <p:cNvPr id="260" name="TextBox 259"/>
          <p:cNvSpPr txBox="1"/>
          <p:nvPr/>
        </p:nvSpPr>
        <p:spPr>
          <a:xfrm>
            <a:off x="467317" y="4989482"/>
            <a:ext cx="96741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Sensors </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and devices</a:t>
            </a:r>
          </a:p>
        </p:txBody>
      </p:sp>
      <p:sp>
        <p:nvSpPr>
          <p:cNvPr id="266" name="Rectangle 265"/>
          <p:cNvSpPr/>
          <p:nvPr/>
        </p:nvSpPr>
        <p:spPr bwMode="auto">
          <a:xfrm>
            <a:off x="3792268" y="1764981"/>
            <a:ext cx="1392554"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522599"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285" name="Rectangle 284"/>
          <p:cNvSpPr/>
          <p:nvPr/>
        </p:nvSpPr>
        <p:spPr>
          <a:xfrm>
            <a:off x="4238449" y="3543606"/>
            <a:ext cx="980759" cy="41549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Data Lake Storage</a:t>
            </a:r>
          </a:p>
        </p:txBody>
      </p:sp>
      <p:sp>
        <p:nvSpPr>
          <p:cNvPr id="293" name="Rectangle 292"/>
          <p:cNvSpPr/>
          <p:nvPr/>
        </p:nvSpPr>
        <p:spPr bwMode="auto">
          <a:xfrm>
            <a:off x="1836751" y="1764981"/>
            <a:ext cx="1384695"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296" name="Rectangle 295"/>
          <p:cNvSpPr/>
          <p:nvPr/>
        </p:nvSpPr>
        <p:spPr>
          <a:xfrm>
            <a:off x="2377344" y="2212984"/>
            <a:ext cx="2858648" cy="392415"/>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Factory</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(Data movement, pipelines &amp; orchestration)</a:t>
            </a:r>
          </a:p>
        </p:txBody>
      </p:sp>
      <p:sp>
        <p:nvSpPr>
          <p:cNvPr id="232" name="Rectangle 231"/>
          <p:cNvSpPr/>
          <p:nvPr/>
        </p:nvSpPr>
        <p:spPr>
          <a:xfrm>
            <a:off x="6022885" y="4600136"/>
            <a:ext cx="983964"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Machine Learning </a:t>
            </a:r>
          </a:p>
        </p:txBody>
      </p:sp>
      <p:sp>
        <p:nvSpPr>
          <p:cNvPr id="291" name="Rectangle 290"/>
          <p:cNvSpPr/>
          <p:nvPr/>
        </p:nvSpPr>
        <p:spPr>
          <a:xfrm>
            <a:off x="8223812" y="2930112"/>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sp>
        <p:nvSpPr>
          <p:cNvPr id="288" name="Rectangle 287"/>
          <p:cNvSpPr/>
          <p:nvPr/>
        </p:nvSpPr>
        <p:spPr>
          <a:xfrm>
            <a:off x="8223812" y="4241928"/>
            <a:ext cx="981625" cy="400110"/>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 Warehouse</a:t>
            </a:r>
          </a:p>
        </p:txBody>
      </p:sp>
      <p:sp>
        <p:nvSpPr>
          <p:cNvPr id="320" name="Rectangle 319"/>
          <p:cNvSpPr/>
          <p:nvPr/>
        </p:nvSpPr>
        <p:spPr>
          <a:xfrm>
            <a:off x="8223813" y="5009301"/>
            <a:ext cx="1212890" cy="246221"/>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Analysis Services</a:t>
            </a:r>
          </a:p>
        </p:txBody>
      </p:sp>
      <p:cxnSp>
        <p:nvCxnSpPr>
          <p:cNvPr id="99" name="Straight Arrow Connector 98">
            <a:extLst>
              <a:ext uri="{FF2B5EF4-FFF2-40B4-BE49-F238E27FC236}">
                <a16:creationId xmlns:a16="http://schemas.microsoft.com/office/drawing/2014/main" id="{3DA45D05-3D3C-489C-B3FB-784A8CEE1315}"/>
              </a:ext>
            </a:extLst>
          </p:cNvPr>
          <p:cNvCxnSpPr>
            <a:cxnSpLocks/>
          </p:cNvCxnSpPr>
          <p:nvPr/>
        </p:nvCxnSpPr>
        <p:spPr>
          <a:xfrm>
            <a:off x="5024799" y="3742796"/>
            <a:ext cx="63225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E013178E-3A1F-4BAA-933F-D0A7D111DCB2}"/>
              </a:ext>
            </a:extLst>
          </p:cNvPr>
          <p:cNvCxnSpPr>
            <a:cxnSpLocks/>
          </p:cNvCxnSpPr>
          <p:nvPr/>
        </p:nvCxnSpPr>
        <p:spPr>
          <a:xfrm>
            <a:off x="9205437" y="3071949"/>
            <a:ext cx="73800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A4E24056-F253-428D-AE21-91B82ED3BE5F}"/>
              </a:ext>
            </a:extLst>
          </p:cNvPr>
          <p:cNvCxnSpPr>
            <a:cxnSpLocks/>
          </p:cNvCxnSpPr>
          <p:nvPr/>
        </p:nvCxnSpPr>
        <p:spPr>
          <a:xfrm>
            <a:off x="8559920" y="4705208"/>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A39E508F-DB6A-4235-BEBE-08E3BBA79DB4}"/>
              </a:ext>
            </a:extLst>
          </p:cNvPr>
          <p:cNvCxnSpPr>
            <a:cxnSpLocks/>
          </p:cNvCxnSpPr>
          <p:nvPr/>
        </p:nvCxnSpPr>
        <p:spPr>
          <a:xfrm>
            <a:off x="9387696" y="5129556"/>
            <a:ext cx="555746"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1CBE449-AAD4-4EAA-A353-FB4F462B1CE8}"/>
              </a:ext>
            </a:extLst>
          </p:cNvPr>
          <p:cNvCxnSpPr>
            <a:cxnSpLocks/>
          </p:cNvCxnSpPr>
          <p:nvPr/>
        </p:nvCxnSpPr>
        <p:spPr>
          <a:xfrm>
            <a:off x="6877652" y="3742796"/>
            <a:ext cx="9658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9925AA2-C05D-4BCA-A21C-F20BF3DA8DF2}"/>
              </a:ext>
            </a:extLst>
          </p:cNvPr>
          <p:cNvGrpSpPr/>
          <p:nvPr/>
        </p:nvGrpSpPr>
        <p:grpSpPr>
          <a:xfrm>
            <a:off x="557273" y="4508312"/>
            <a:ext cx="528421" cy="404916"/>
            <a:chOff x="356915" y="4558566"/>
            <a:chExt cx="528421" cy="404916"/>
          </a:xfrm>
        </p:grpSpPr>
        <p:sp>
          <p:nvSpPr>
            <p:cNvPr id="128" name="Line 5">
              <a:extLst>
                <a:ext uri="{FF2B5EF4-FFF2-40B4-BE49-F238E27FC236}">
                  <a16:creationId xmlns:a16="http://schemas.microsoft.com/office/drawing/2014/main" id="{FE187F41-5AD2-4EF9-A467-9B8A656C9945}"/>
                </a:ext>
              </a:extLst>
            </p:cNvPr>
            <p:cNvSpPr>
              <a:spLocks noChangeShapeType="1"/>
            </p:cNvSpPr>
            <p:nvPr/>
          </p:nvSpPr>
          <p:spPr bwMode="auto">
            <a:xfrm>
              <a:off x="717724" y="4963482"/>
              <a:ext cx="106743"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1" name="Group 20">
              <a:extLst>
                <a:ext uri="{FF2B5EF4-FFF2-40B4-BE49-F238E27FC236}">
                  <a16:creationId xmlns:a16="http://schemas.microsoft.com/office/drawing/2014/main" id="{5057D5B9-03EE-46B5-AE73-3B35F381C832}"/>
                </a:ext>
              </a:extLst>
            </p:cNvPr>
            <p:cNvGrpSpPr/>
            <p:nvPr/>
          </p:nvGrpSpPr>
          <p:grpSpPr>
            <a:xfrm>
              <a:off x="397495" y="4784401"/>
              <a:ext cx="105861" cy="179081"/>
              <a:chOff x="397495" y="4784401"/>
              <a:chExt cx="105861" cy="179081"/>
            </a:xfrm>
          </p:grpSpPr>
          <p:sp>
            <p:nvSpPr>
              <p:cNvPr id="129" name="Freeform 6">
                <a:extLst>
                  <a:ext uri="{FF2B5EF4-FFF2-40B4-BE49-F238E27FC236}">
                    <a16:creationId xmlns:a16="http://schemas.microsoft.com/office/drawing/2014/main" id="{9CFD8E92-7BB9-4546-99CF-0715887D7420}"/>
                  </a:ext>
                </a:extLst>
              </p:cNvPr>
              <p:cNvSpPr>
                <a:spLocks/>
              </p:cNvSpPr>
              <p:nvPr/>
            </p:nvSpPr>
            <p:spPr bwMode="auto">
              <a:xfrm>
                <a:off x="397495" y="4784401"/>
                <a:ext cx="105861" cy="179081"/>
              </a:xfrm>
              <a:custGeom>
                <a:avLst/>
                <a:gdLst>
                  <a:gd name="T0" fmla="*/ 65 w 68"/>
                  <a:gd name="T1" fmla="*/ 114 h 114"/>
                  <a:gd name="T2" fmla="*/ 4 w 68"/>
                  <a:gd name="T3" fmla="*/ 114 h 114"/>
                  <a:gd name="T4" fmla="*/ 0 w 68"/>
                  <a:gd name="T5" fmla="*/ 110 h 114"/>
                  <a:gd name="T6" fmla="*/ 0 w 68"/>
                  <a:gd name="T7" fmla="*/ 4 h 114"/>
                  <a:gd name="T8" fmla="*/ 4 w 68"/>
                  <a:gd name="T9" fmla="*/ 0 h 114"/>
                  <a:gd name="T10" fmla="*/ 65 w 68"/>
                  <a:gd name="T11" fmla="*/ 0 h 114"/>
                  <a:gd name="T12" fmla="*/ 68 w 68"/>
                  <a:gd name="T13" fmla="*/ 4 h 114"/>
                  <a:gd name="T14" fmla="*/ 68 w 68"/>
                  <a:gd name="T15" fmla="*/ 110 h 114"/>
                  <a:gd name="T16" fmla="*/ 65 w 68"/>
                  <a:gd name="T17" fmla="*/ 11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4">
                    <a:moveTo>
                      <a:pt x="65" y="114"/>
                    </a:moveTo>
                    <a:cubicBezTo>
                      <a:pt x="4" y="114"/>
                      <a:pt x="4" y="114"/>
                      <a:pt x="4" y="114"/>
                    </a:cubicBezTo>
                    <a:cubicBezTo>
                      <a:pt x="2" y="114"/>
                      <a:pt x="0" y="112"/>
                      <a:pt x="0" y="110"/>
                    </a:cubicBezTo>
                    <a:cubicBezTo>
                      <a:pt x="0" y="4"/>
                      <a:pt x="0" y="4"/>
                      <a:pt x="0" y="4"/>
                    </a:cubicBezTo>
                    <a:cubicBezTo>
                      <a:pt x="0" y="2"/>
                      <a:pt x="2" y="0"/>
                      <a:pt x="4" y="0"/>
                    </a:cubicBezTo>
                    <a:cubicBezTo>
                      <a:pt x="65" y="0"/>
                      <a:pt x="65" y="0"/>
                      <a:pt x="65" y="0"/>
                    </a:cubicBezTo>
                    <a:cubicBezTo>
                      <a:pt x="67" y="0"/>
                      <a:pt x="68" y="2"/>
                      <a:pt x="68" y="4"/>
                    </a:cubicBezTo>
                    <a:cubicBezTo>
                      <a:pt x="68" y="110"/>
                      <a:pt x="68" y="110"/>
                      <a:pt x="68" y="110"/>
                    </a:cubicBezTo>
                    <a:cubicBezTo>
                      <a:pt x="68" y="112"/>
                      <a:pt x="67" y="114"/>
                      <a:pt x="65" y="114"/>
                    </a:cubicBez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4" name="Line 9">
                <a:extLst>
                  <a:ext uri="{FF2B5EF4-FFF2-40B4-BE49-F238E27FC236}">
                    <a16:creationId xmlns:a16="http://schemas.microsoft.com/office/drawing/2014/main" id="{D6913242-6E80-4FA6-8846-2DC834FE3C35}"/>
                  </a:ext>
                </a:extLst>
              </p:cNvPr>
              <p:cNvSpPr>
                <a:spLocks noChangeShapeType="1"/>
              </p:cNvSpPr>
              <p:nvPr/>
            </p:nvSpPr>
            <p:spPr bwMode="auto">
              <a:xfrm flipH="1">
                <a:off x="438957"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sp>
          <p:nvSpPr>
            <p:cNvPr id="135" name="Freeform 10">
              <a:extLst>
                <a:ext uri="{FF2B5EF4-FFF2-40B4-BE49-F238E27FC236}">
                  <a16:creationId xmlns:a16="http://schemas.microsoft.com/office/drawing/2014/main" id="{520CC27B-4A27-41DF-9E10-2637EEAA6FDF}"/>
                </a:ext>
              </a:extLst>
            </p:cNvPr>
            <p:cNvSpPr>
              <a:spLocks/>
            </p:cNvSpPr>
            <p:nvPr/>
          </p:nvSpPr>
          <p:spPr bwMode="auto">
            <a:xfrm>
              <a:off x="356915" y="4558566"/>
              <a:ext cx="528421" cy="326403"/>
            </a:xfrm>
            <a:custGeom>
              <a:avLst/>
              <a:gdLst>
                <a:gd name="T0" fmla="*/ 0 w 338"/>
                <a:gd name="T1" fmla="*/ 93 h 208"/>
                <a:gd name="T2" fmla="*/ 0 w 338"/>
                <a:gd name="T3" fmla="*/ 10 h 208"/>
                <a:gd name="T4" fmla="*/ 10 w 338"/>
                <a:gd name="T5" fmla="*/ 0 h 208"/>
                <a:gd name="T6" fmla="*/ 328 w 338"/>
                <a:gd name="T7" fmla="*/ 0 h 208"/>
                <a:gd name="T8" fmla="*/ 338 w 338"/>
                <a:gd name="T9" fmla="*/ 10 h 208"/>
                <a:gd name="T10" fmla="*/ 338 w 338"/>
                <a:gd name="T11" fmla="*/ 198 h 208"/>
                <a:gd name="T12" fmla="*/ 328 w 338"/>
                <a:gd name="T13" fmla="*/ 208 h 208"/>
                <a:gd name="T14" fmla="*/ 242 w 338"/>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8" h="208">
                  <a:moveTo>
                    <a:pt x="0" y="93"/>
                  </a:moveTo>
                  <a:cubicBezTo>
                    <a:pt x="0" y="10"/>
                    <a:pt x="0" y="10"/>
                    <a:pt x="0" y="10"/>
                  </a:cubicBezTo>
                  <a:cubicBezTo>
                    <a:pt x="0" y="5"/>
                    <a:pt x="5" y="0"/>
                    <a:pt x="10" y="0"/>
                  </a:cubicBezTo>
                  <a:cubicBezTo>
                    <a:pt x="328" y="0"/>
                    <a:pt x="328" y="0"/>
                    <a:pt x="328" y="0"/>
                  </a:cubicBezTo>
                  <a:cubicBezTo>
                    <a:pt x="334" y="0"/>
                    <a:pt x="338" y="5"/>
                    <a:pt x="338" y="10"/>
                  </a:cubicBezTo>
                  <a:cubicBezTo>
                    <a:pt x="338" y="198"/>
                    <a:pt x="338" y="198"/>
                    <a:pt x="338" y="198"/>
                  </a:cubicBezTo>
                  <a:cubicBezTo>
                    <a:pt x="338" y="203"/>
                    <a:pt x="334" y="208"/>
                    <a:pt x="328" y="208"/>
                  </a:cubicBezTo>
                  <a:cubicBezTo>
                    <a:pt x="242" y="208"/>
                    <a:pt x="242" y="208"/>
                    <a:pt x="242" y="208"/>
                  </a:cubicBezTo>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nvGrpSpPr>
            <p:cNvPr id="22" name="Group 21">
              <a:extLst>
                <a:ext uri="{FF2B5EF4-FFF2-40B4-BE49-F238E27FC236}">
                  <a16:creationId xmlns:a16="http://schemas.microsoft.com/office/drawing/2014/main" id="{886DF976-F8BF-471C-BBD4-A887E7A56A1A}"/>
                </a:ext>
              </a:extLst>
            </p:cNvPr>
            <p:cNvGrpSpPr/>
            <p:nvPr/>
          </p:nvGrpSpPr>
          <p:grpSpPr>
            <a:xfrm>
              <a:off x="356915" y="4685598"/>
              <a:ext cx="378452" cy="277884"/>
              <a:chOff x="356915" y="4685598"/>
              <a:chExt cx="378452" cy="277884"/>
            </a:xfrm>
          </p:grpSpPr>
          <p:sp>
            <p:nvSpPr>
              <p:cNvPr id="133" name="Freeform 7">
                <a:extLst>
                  <a:ext uri="{FF2B5EF4-FFF2-40B4-BE49-F238E27FC236}">
                    <a16:creationId xmlns:a16="http://schemas.microsoft.com/office/drawing/2014/main" id="{D10236BD-70B9-4B22-93D2-6BC7ADACF06C}"/>
                  </a:ext>
                </a:extLst>
              </p:cNvPr>
              <p:cNvSpPr>
                <a:spLocks/>
              </p:cNvSpPr>
              <p:nvPr/>
            </p:nvSpPr>
            <p:spPr bwMode="auto">
              <a:xfrm>
                <a:off x="356915" y="4685598"/>
                <a:ext cx="378452" cy="277884"/>
              </a:xfrm>
              <a:custGeom>
                <a:avLst/>
                <a:gdLst>
                  <a:gd name="T0" fmla="*/ 242 w 242"/>
                  <a:gd name="T1" fmla="*/ 165 h 177"/>
                  <a:gd name="T2" fmla="*/ 229 w 242"/>
                  <a:gd name="T3" fmla="*/ 177 h 177"/>
                  <a:gd name="T4" fmla="*/ 12 w 242"/>
                  <a:gd name="T5" fmla="*/ 177 h 177"/>
                  <a:gd name="T6" fmla="*/ 0 w 242"/>
                  <a:gd name="T7" fmla="*/ 165 h 177"/>
                  <a:gd name="T8" fmla="*/ 0 w 242"/>
                  <a:gd name="T9" fmla="*/ 12 h 177"/>
                  <a:gd name="T10" fmla="*/ 12 w 242"/>
                  <a:gd name="T11" fmla="*/ 0 h 177"/>
                  <a:gd name="T12" fmla="*/ 229 w 242"/>
                  <a:gd name="T13" fmla="*/ 0 h 177"/>
                  <a:gd name="T14" fmla="*/ 242 w 242"/>
                  <a:gd name="T15" fmla="*/ 12 h 177"/>
                  <a:gd name="T16" fmla="*/ 242 w 242"/>
                  <a:gd name="T17" fmla="*/ 16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2" h="177">
                    <a:moveTo>
                      <a:pt x="242" y="165"/>
                    </a:moveTo>
                    <a:cubicBezTo>
                      <a:pt x="242" y="172"/>
                      <a:pt x="236" y="177"/>
                      <a:pt x="229" y="177"/>
                    </a:cubicBezTo>
                    <a:cubicBezTo>
                      <a:pt x="12" y="177"/>
                      <a:pt x="12" y="177"/>
                      <a:pt x="12" y="177"/>
                    </a:cubicBezTo>
                    <a:cubicBezTo>
                      <a:pt x="6" y="177"/>
                      <a:pt x="0" y="172"/>
                      <a:pt x="0" y="165"/>
                    </a:cubicBezTo>
                    <a:cubicBezTo>
                      <a:pt x="0" y="12"/>
                      <a:pt x="0" y="12"/>
                      <a:pt x="0" y="12"/>
                    </a:cubicBezTo>
                    <a:cubicBezTo>
                      <a:pt x="0" y="5"/>
                      <a:pt x="6" y="0"/>
                      <a:pt x="12" y="0"/>
                    </a:cubicBezTo>
                    <a:cubicBezTo>
                      <a:pt x="229" y="0"/>
                      <a:pt x="229" y="0"/>
                      <a:pt x="229" y="0"/>
                    </a:cubicBezTo>
                    <a:cubicBezTo>
                      <a:pt x="236" y="0"/>
                      <a:pt x="242" y="5"/>
                      <a:pt x="242" y="12"/>
                    </a:cubicBezTo>
                    <a:lnTo>
                      <a:pt x="242" y="165"/>
                    </a:lnTo>
                    <a:close/>
                  </a:path>
                </a:pathLst>
              </a:cu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sp>
            <p:nvSpPr>
              <p:cNvPr id="136" name="Line 9">
                <a:extLst>
                  <a:ext uri="{FF2B5EF4-FFF2-40B4-BE49-F238E27FC236}">
                    <a16:creationId xmlns:a16="http://schemas.microsoft.com/office/drawing/2014/main" id="{30745979-32A8-4669-99C8-46749D07BDD8}"/>
                  </a:ext>
                </a:extLst>
              </p:cNvPr>
              <p:cNvSpPr>
                <a:spLocks noChangeShapeType="1"/>
              </p:cNvSpPr>
              <p:nvPr/>
            </p:nvSpPr>
            <p:spPr bwMode="auto">
              <a:xfrm flipH="1">
                <a:off x="533790" y="4925548"/>
                <a:ext cx="24701" cy="0"/>
              </a:xfrm>
              <a:prstGeom prst="line">
                <a:avLst/>
              </a:prstGeom>
              <a:noFill/>
              <a:ln w="1270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p:txBody>
          </p:sp>
        </p:grpSp>
      </p:grpSp>
      <p:grpSp>
        <p:nvGrpSpPr>
          <p:cNvPr id="186" name="Group 185">
            <a:extLst>
              <a:ext uri="{FF2B5EF4-FFF2-40B4-BE49-F238E27FC236}">
                <a16:creationId xmlns:a16="http://schemas.microsoft.com/office/drawing/2014/main" id="{7A79524A-CDB1-416C-BC84-0830844D7619}"/>
              </a:ext>
            </a:extLst>
          </p:cNvPr>
          <p:cNvGrpSpPr/>
          <p:nvPr/>
        </p:nvGrpSpPr>
        <p:grpSpPr>
          <a:xfrm>
            <a:off x="557273" y="3281064"/>
            <a:ext cx="469737" cy="385154"/>
            <a:chOff x="1778647" y="1301093"/>
            <a:chExt cx="307813" cy="252387"/>
          </a:xfrm>
          <a:noFill/>
        </p:grpSpPr>
        <p:grpSp>
          <p:nvGrpSpPr>
            <p:cNvPr id="187" name="Group 186">
              <a:extLst>
                <a:ext uri="{FF2B5EF4-FFF2-40B4-BE49-F238E27FC236}">
                  <a16:creationId xmlns:a16="http://schemas.microsoft.com/office/drawing/2014/main" id="{68327355-F76B-4C67-97CA-7FD99C2F6579}"/>
                </a:ext>
              </a:extLst>
            </p:cNvPr>
            <p:cNvGrpSpPr/>
            <p:nvPr/>
          </p:nvGrpSpPr>
          <p:grpSpPr>
            <a:xfrm>
              <a:off x="1778647" y="1301093"/>
              <a:ext cx="307813" cy="252387"/>
              <a:chOff x="2107086" y="1452805"/>
              <a:chExt cx="307813" cy="252387"/>
            </a:xfrm>
            <a:grpFill/>
          </p:grpSpPr>
          <p:sp>
            <p:nvSpPr>
              <p:cNvPr id="190" name="Rectangle 189">
                <a:extLst>
                  <a:ext uri="{FF2B5EF4-FFF2-40B4-BE49-F238E27FC236}">
                    <a16:creationId xmlns:a16="http://schemas.microsoft.com/office/drawing/2014/main" id="{2CE6022C-915D-4DDA-BA96-C74A82DB6E2E}"/>
                  </a:ext>
                </a:extLst>
              </p:cNvPr>
              <p:cNvSpPr/>
              <p:nvPr/>
            </p:nvSpPr>
            <p:spPr bwMode="auto">
              <a:xfrm>
                <a:off x="2107086" y="1596776"/>
                <a:ext cx="108416" cy="108416"/>
              </a:xfrm>
              <a:prstGeom prst="rect">
                <a:avLst/>
              </a:prstGeom>
              <a:grpFill/>
              <a:ln w="127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1" name="Rectangle 190">
                <a:extLst>
                  <a:ext uri="{FF2B5EF4-FFF2-40B4-BE49-F238E27FC236}">
                    <a16:creationId xmlns:a16="http://schemas.microsoft.com/office/drawing/2014/main" id="{A25AA2D7-6EA3-4418-AE46-C81B7D117693}"/>
                  </a:ext>
                </a:extLst>
              </p:cNvPr>
              <p:cNvSpPr/>
              <p:nvPr/>
            </p:nvSpPr>
            <p:spPr bwMode="auto">
              <a:xfrm>
                <a:off x="2252041" y="1452805"/>
                <a:ext cx="162858" cy="162858"/>
              </a:xfrm>
              <a:prstGeom prst="rect">
                <a:avLst/>
              </a:prstGeom>
              <a:grpFill/>
              <a:ln w="127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2" name="Rectangle 191">
                <a:extLst>
                  <a:ext uri="{FF2B5EF4-FFF2-40B4-BE49-F238E27FC236}">
                    <a16:creationId xmlns:a16="http://schemas.microsoft.com/office/drawing/2014/main" id="{C7D5D51B-B481-400C-995F-D96F516188A1}"/>
                  </a:ext>
                </a:extLst>
              </p:cNvPr>
              <p:cNvSpPr/>
              <p:nvPr/>
            </p:nvSpPr>
            <p:spPr bwMode="auto">
              <a:xfrm>
                <a:off x="2107086" y="1453330"/>
                <a:ext cx="108416" cy="108416"/>
              </a:xfrm>
              <a:prstGeom prst="rect">
                <a:avLst/>
              </a:prstGeom>
              <a:grpFill/>
              <a:ln w="127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14358BF0-FACD-44B0-BFB9-E392D7B20A5E}"/>
                  </a:ext>
                </a:extLst>
              </p:cNvPr>
              <p:cNvSpPr/>
              <p:nvPr/>
            </p:nvSpPr>
            <p:spPr bwMode="auto">
              <a:xfrm>
                <a:off x="2253489" y="1652588"/>
                <a:ext cx="159337" cy="51699"/>
              </a:xfrm>
              <a:prstGeom prst="rect">
                <a:avLst/>
              </a:prstGeom>
              <a:grpFill/>
              <a:ln w="12700" cap="flat">
                <a:solidFill>
                  <a:schemeClr val="tx1"/>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a typeface="+mn-ea"/>
                  <a:cs typeface="+mn-cs"/>
                </a:endParaRPr>
              </a:p>
            </p:txBody>
          </p:sp>
        </p:grpSp>
        <p:cxnSp>
          <p:nvCxnSpPr>
            <p:cNvPr id="188" name="Straight Connector 187">
              <a:extLst>
                <a:ext uri="{FF2B5EF4-FFF2-40B4-BE49-F238E27FC236}">
                  <a16:creationId xmlns:a16="http://schemas.microsoft.com/office/drawing/2014/main" id="{21A7CB8E-DD96-4C7B-92DD-CF7FF0C2C569}"/>
                </a:ext>
              </a:extLst>
            </p:cNvPr>
            <p:cNvCxnSpPr/>
            <p:nvPr/>
          </p:nvCxnSpPr>
          <p:spPr>
            <a:xfrm>
              <a:off x="1979319" y="1500876"/>
              <a:ext cx="0" cy="51699"/>
            </a:xfrm>
            <a:prstGeom prst="line">
              <a:avLst/>
            </a:prstGeom>
            <a:grpFill/>
            <a:ln w="12700" cap="flat">
              <a:solidFill>
                <a:schemeClr val="tx1"/>
              </a:solidFill>
              <a:prstDash val="solid"/>
              <a:miter lim="800000"/>
              <a:headEnd/>
              <a:tailEnd/>
            </a:ln>
          </p:spPr>
        </p:cxnSp>
        <p:cxnSp>
          <p:nvCxnSpPr>
            <p:cNvPr id="189" name="Straight Connector 188">
              <a:extLst>
                <a:ext uri="{FF2B5EF4-FFF2-40B4-BE49-F238E27FC236}">
                  <a16:creationId xmlns:a16="http://schemas.microsoft.com/office/drawing/2014/main" id="{9D3D50D1-623B-4B5D-86AA-7AC69EFEB8BA}"/>
                </a:ext>
              </a:extLst>
            </p:cNvPr>
            <p:cNvCxnSpPr/>
            <p:nvPr/>
          </p:nvCxnSpPr>
          <p:spPr>
            <a:xfrm>
              <a:off x="2031707" y="1500876"/>
              <a:ext cx="0" cy="51699"/>
            </a:xfrm>
            <a:prstGeom prst="line">
              <a:avLst/>
            </a:prstGeom>
            <a:grpFill/>
            <a:ln w="12700" cap="flat">
              <a:solidFill>
                <a:schemeClr val="tx1"/>
              </a:solidFill>
              <a:prstDash val="solid"/>
              <a:miter lim="800000"/>
              <a:headEnd/>
              <a:tailEnd/>
            </a:ln>
          </p:spPr>
        </p:cxnSp>
      </p:grpSp>
      <p:grpSp>
        <p:nvGrpSpPr>
          <p:cNvPr id="106" name="Group 105"/>
          <p:cNvGrpSpPr/>
          <p:nvPr/>
        </p:nvGrpSpPr>
        <p:grpSpPr>
          <a:xfrm rot="16200000">
            <a:off x="-275461" y="3620996"/>
            <a:ext cx="3901128" cy="172778"/>
            <a:chOff x="3142887" y="5221476"/>
            <a:chExt cx="781948" cy="172778"/>
          </a:xfrm>
        </p:grpSpPr>
        <p:sp>
          <p:nvSpPr>
            <p:cNvPr id="107" name="Freeform 106"/>
            <p:cNvSpPr/>
            <p:nvPr/>
          </p:nvSpPr>
          <p:spPr bwMode="auto">
            <a:xfrm rot="16200000">
              <a:off x="3490047" y="4959466"/>
              <a:ext cx="87628" cy="781948"/>
            </a:xfrm>
            <a:custGeom>
              <a:avLst/>
              <a:gdLst>
                <a:gd name="connsiteX0" fmla="*/ 5475 w 235444"/>
                <a:gd name="connsiteY0" fmla="*/ 0 h 3860192"/>
                <a:gd name="connsiteX1" fmla="*/ 235444 w 235444"/>
                <a:gd name="connsiteY1" fmla="*/ 0 h 3860192"/>
                <a:gd name="connsiteX2" fmla="*/ 235444 w 235444"/>
                <a:gd name="connsiteY2" fmla="*/ 3860192 h 3860192"/>
                <a:gd name="connsiteX3" fmla="*/ 0 w 235444"/>
                <a:gd name="connsiteY3" fmla="*/ 3860192 h 3860192"/>
              </a:gdLst>
              <a:ahLst/>
              <a:cxnLst>
                <a:cxn ang="0">
                  <a:pos x="connsiteX0" y="connsiteY0"/>
                </a:cxn>
                <a:cxn ang="0">
                  <a:pos x="connsiteX1" y="connsiteY1"/>
                </a:cxn>
                <a:cxn ang="0">
                  <a:pos x="connsiteX2" y="connsiteY2"/>
                </a:cxn>
                <a:cxn ang="0">
                  <a:pos x="connsiteX3" y="connsiteY3"/>
                </a:cxn>
              </a:cxnLst>
              <a:rect l="l" t="t" r="r" b="b"/>
              <a:pathLst>
                <a:path w="235444" h="3860192">
                  <a:moveTo>
                    <a:pt x="5475" y="0"/>
                  </a:moveTo>
                  <a:lnTo>
                    <a:pt x="235444" y="0"/>
                  </a:lnTo>
                  <a:lnTo>
                    <a:pt x="235444" y="3860192"/>
                  </a:lnTo>
                  <a:lnTo>
                    <a:pt x="0" y="3860192"/>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11"/>
            <p:cNvSpPr/>
            <p:nvPr/>
          </p:nvSpPr>
          <p:spPr bwMode="auto">
            <a:xfrm rot="16200000">
              <a:off x="3539973" y="5216947"/>
              <a:ext cx="81318" cy="90376"/>
            </a:xfrm>
            <a:custGeom>
              <a:avLst/>
              <a:gdLst>
                <a:gd name="connsiteX0" fmla="*/ 0 w 171450"/>
                <a:gd name="connsiteY0" fmla="*/ 161925 h 161925"/>
                <a:gd name="connsiteX1" fmla="*/ 0 w 171450"/>
                <a:gd name="connsiteY1" fmla="*/ 0 h 161925"/>
                <a:gd name="connsiteX2" fmla="*/ 171450 w 171450"/>
                <a:gd name="connsiteY2" fmla="*/ 0 h 161925"/>
                <a:gd name="connsiteX0" fmla="*/ 0 w 171450"/>
                <a:gd name="connsiteY0" fmla="*/ 0 h 0"/>
                <a:gd name="connsiteX1" fmla="*/ 171450 w 171450"/>
                <a:gd name="connsiteY1" fmla="*/ 0 h 0"/>
              </a:gdLst>
              <a:ahLst/>
              <a:cxnLst>
                <a:cxn ang="0">
                  <a:pos x="connsiteX0" y="connsiteY0"/>
                </a:cxn>
                <a:cxn ang="0">
                  <a:pos x="connsiteX1" y="connsiteY1"/>
                </a:cxn>
              </a:cxnLst>
              <a:rect l="l" t="t" r="r" b="b"/>
              <a:pathLst>
                <a:path w="171450">
                  <a:moveTo>
                    <a:pt x="0" y="0"/>
                  </a:moveTo>
                  <a:lnTo>
                    <a:pt x="171450" y="0"/>
                  </a:lnTo>
                </a:path>
              </a:pathLst>
            </a:cu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42" name="Straight Arrow Connector 241">
            <a:extLst>
              <a:ext uri="{FF2B5EF4-FFF2-40B4-BE49-F238E27FC236}">
                <a16:creationId xmlns:a16="http://schemas.microsoft.com/office/drawing/2014/main" id="{B1F83E43-B438-4CC2-9C70-2EA0E3C0D346}"/>
              </a:ext>
            </a:extLst>
          </p:cNvPr>
          <p:cNvCxnSpPr>
            <a:cxnSpLocks/>
          </p:cNvCxnSpPr>
          <p:nvPr/>
        </p:nvCxnSpPr>
        <p:spPr>
          <a:xfrm>
            <a:off x="9086563" y="4443687"/>
            <a:ext cx="856879"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9E813E0-412C-4A79-92EA-2E01CAB62435}"/>
              </a:ext>
            </a:extLst>
          </p:cNvPr>
          <p:cNvCxnSpPr>
            <a:cxnSpLocks/>
          </p:cNvCxnSpPr>
          <p:nvPr/>
        </p:nvCxnSpPr>
        <p:spPr>
          <a:xfrm>
            <a:off x="6381287" y="4083563"/>
            <a:ext cx="0" cy="518104"/>
          </a:xfrm>
          <a:prstGeom prst="straightConnector1">
            <a:avLst/>
          </a:prstGeom>
          <a:ln w="12700">
            <a:solidFill>
              <a:schemeClr val="tx2"/>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1234332F-CF2C-4E51-B83A-3F9A1E4F4E69}"/>
              </a:ext>
            </a:extLst>
          </p:cNvPr>
          <p:cNvSpPr/>
          <p:nvPr/>
        </p:nvSpPr>
        <p:spPr>
          <a:xfrm>
            <a:off x="2242430" y="4579578"/>
            <a:ext cx="971585" cy="415498"/>
          </a:xfrm>
          <a:prstGeom prst="rect">
            <a:avLst/>
          </a:prstGeom>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Event Hub</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IoT Hub</a:t>
            </a:r>
          </a:p>
        </p:txBody>
      </p:sp>
      <p:cxnSp>
        <p:nvCxnSpPr>
          <p:cNvPr id="176" name="Straight Arrow Connector 175">
            <a:extLst>
              <a:ext uri="{FF2B5EF4-FFF2-40B4-BE49-F238E27FC236}">
                <a16:creationId xmlns:a16="http://schemas.microsoft.com/office/drawing/2014/main" id="{237BF570-83FA-45B2-9D97-83277C1D369D}"/>
              </a:ext>
            </a:extLst>
          </p:cNvPr>
          <p:cNvCxnSpPr>
            <a:cxnSpLocks/>
          </p:cNvCxnSpPr>
          <p:nvPr/>
        </p:nvCxnSpPr>
        <p:spPr>
          <a:xfrm>
            <a:off x="2773830" y="3757818"/>
            <a:ext cx="1060515"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C9D79C7B-4D95-4676-AF76-A342F365709C}"/>
              </a:ext>
            </a:extLst>
          </p:cNvPr>
          <p:cNvSpPr/>
          <p:nvPr/>
        </p:nvSpPr>
        <p:spPr>
          <a:xfrm>
            <a:off x="8223812" y="3627725"/>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cxnSp>
        <p:nvCxnSpPr>
          <p:cNvPr id="183" name="Straight Arrow Connector 182">
            <a:extLst>
              <a:ext uri="{FF2B5EF4-FFF2-40B4-BE49-F238E27FC236}">
                <a16:creationId xmlns:a16="http://schemas.microsoft.com/office/drawing/2014/main" id="{9293B4D1-A604-4045-B92A-E8D9EBF0494D}"/>
              </a:ext>
            </a:extLst>
          </p:cNvPr>
          <p:cNvCxnSpPr>
            <a:cxnSpLocks/>
          </p:cNvCxnSpPr>
          <p:nvPr/>
        </p:nvCxnSpPr>
        <p:spPr>
          <a:xfrm>
            <a:off x="9276369" y="3757818"/>
            <a:ext cx="667073"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75D8FE7D-B2EB-4D3C-95D3-25D5D1A49754}"/>
              </a:ext>
            </a:extLst>
          </p:cNvPr>
          <p:cNvCxnSpPr>
            <a:cxnSpLocks/>
          </p:cNvCxnSpPr>
          <p:nvPr/>
        </p:nvCxnSpPr>
        <p:spPr>
          <a:xfrm>
            <a:off x="8559920" y="3897772"/>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DA4A6BBE-8BF6-4DC6-B035-7DCE23D7EEB3}"/>
              </a:ext>
            </a:extLst>
          </p:cNvPr>
          <p:cNvCxnSpPr>
            <a:cxnSpLocks/>
          </p:cNvCxnSpPr>
          <p:nvPr/>
        </p:nvCxnSpPr>
        <p:spPr>
          <a:xfrm>
            <a:off x="8559920" y="3245233"/>
            <a:ext cx="0" cy="30302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80" name="Group 279">
            <a:extLst>
              <a:ext uri="{FF2B5EF4-FFF2-40B4-BE49-F238E27FC236}">
                <a16:creationId xmlns:a16="http://schemas.microsoft.com/office/drawing/2014/main" id="{61C6692B-58A5-4E9B-A5CB-63A6E3C09744}"/>
              </a:ext>
            </a:extLst>
          </p:cNvPr>
          <p:cNvGrpSpPr/>
          <p:nvPr/>
        </p:nvGrpSpPr>
        <p:grpSpPr>
          <a:xfrm>
            <a:off x="10091938" y="1764981"/>
            <a:ext cx="1627965" cy="3821788"/>
            <a:chOff x="9888738" y="1697248"/>
            <a:chExt cx="1627965" cy="3821788"/>
          </a:xfrm>
        </p:grpSpPr>
        <p:grpSp>
          <p:nvGrpSpPr>
            <p:cNvPr id="277" name="Group 276">
              <a:extLst>
                <a:ext uri="{FF2B5EF4-FFF2-40B4-BE49-F238E27FC236}">
                  <a16:creationId xmlns:a16="http://schemas.microsoft.com/office/drawing/2014/main" id="{50E4ACD9-D4C9-4C86-AA94-F48231962823}"/>
                </a:ext>
              </a:extLst>
            </p:cNvPr>
            <p:cNvGrpSpPr/>
            <p:nvPr/>
          </p:nvGrpSpPr>
          <p:grpSpPr>
            <a:xfrm>
              <a:off x="9888738" y="2321508"/>
              <a:ext cx="1627965" cy="3197528"/>
              <a:chOff x="9890197" y="2012459"/>
              <a:chExt cx="1647758" cy="3499846"/>
            </a:xfrm>
          </p:grpSpPr>
          <p:sp>
            <p:nvSpPr>
              <p:cNvPr id="299" name="Shape 101"/>
              <p:cNvSpPr txBox="1"/>
              <p:nvPr/>
            </p:nvSpPr>
            <p:spPr>
              <a:xfrm>
                <a:off x="9950280" y="5234427"/>
                <a:ext cx="1534447" cy="277878"/>
              </a:xfrm>
              <a:prstGeom prst="rect">
                <a:avLst/>
              </a:prstGeom>
              <a:noFill/>
              <a:ln>
                <a:noFill/>
              </a:ln>
            </p:spPr>
            <p:txBody>
              <a:bodyPr wrap="square" lIns="91425" tIns="45700" rIns="91425" bIns="45700" anchor="t" anchorCtr="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Analytical dashboards</a:t>
                </a:r>
              </a:p>
            </p:txBody>
          </p:sp>
          <p:sp>
            <p:nvSpPr>
              <p:cNvPr id="308" name="Shape 101"/>
              <p:cNvSpPr txBox="1"/>
              <p:nvPr/>
            </p:nvSpPr>
            <p:spPr>
              <a:xfrm>
                <a:off x="9890197" y="2997577"/>
                <a:ext cx="1647758" cy="277878"/>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141" name="Group 140">
                <a:extLst>
                  <a:ext uri="{FF2B5EF4-FFF2-40B4-BE49-F238E27FC236}">
                    <a16:creationId xmlns:a16="http://schemas.microsoft.com/office/drawing/2014/main" id="{22E8DFDF-851C-4A6F-81C3-B619382A1014}"/>
                  </a:ext>
                </a:extLst>
              </p:cNvPr>
              <p:cNvGrpSpPr/>
              <p:nvPr/>
            </p:nvGrpSpPr>
            <p:grpSpPr>
              <a:xfrm>
                <a:off x="10295203" y="2012459"/>
                <a:ext cx="825028" cy="901901"/>
                <a:chOff x="9095124" y="3288299"/>
                <a:chExt cx="916056" cy="1001411"/>
              </a:xfrm>
            </p:grpSpPr>
            <p:grpSp>
              <p:nvGrpSpPr>
                <p:cNvPr id="142" name="Group 141">
                  <a:extLst>
                    <a:ext uri="{FF2B5EF4-FFF2-40B4-BE49-F238E27FC236}">
                      <a16:creationId xmlns:a16="http://schemas.microsoft.com/office/drawing/2014/main" id="{F697DCF1-93EF-4827-A8D8-C2A9855298C3}"/>
                    </a:ext>
                  </a:extLst>
                </p:cNvPr>
                <p:cNvGrpSpPr/>
                <p:nvPr/>
              </p:nvGrpSpPr>
              <p:grpSpPr>
                <a:xfrm>
                  <a:off x="9615713" y="3659076"/>
                  <a:ext cx="288492" cy="206742"/>
                  <a:chOff x="3751869" y="1754414"/>
                  <a:chExt cx="4688258" cy="3381830"/>
                </a:xfrm>
              </p:grpSpPr>
              <p:sp>
                <p:nvSpPr>
                  <p:cNvPr id="162" name="Freeform: Shape 132">
                    <a:extLst>
                      <a:ext uri="{FF2B5EF4-FFF2-40B4-BE49-F238E27FC236}">
                        <a16:creationId xmlns:a16="http://schemas.microsoft.com/office/drawing/2014/main" id="{7E447AF6-8D0A-4471-AEB3-C6EF097B2243}"/>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3" name="Freeform: Shape 133">
                    <a:extLst>
                      <a:ext uri="{FF2B5EF4-FFF2-40B4-BE49-F238E27FC236}">
                        <a16:creationId xmlns:a16="http://schemas.microsoft.com/office/drawing/2014/main" id="{EA62FB34-E7A9-46D8-BD2C-EA9A8BEF0171}"/>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4" name="Freeform: Shape 134">
                    <a:extLst>
                      <a:ext uri="{FF2B5EF4-FFF2-40B4-BE49-F238E27FC236}">
                        <a16:creationId xmlns:a16="http://schemas.microsoft.com/office/drawing/2014/main" id="{951E7792-D8A9-4F6C-A8ED-9ACF3688E6E2}"/>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165" name="Freeform: Shape 135">
                    <a:extLst>
                      <a:ext uri="{FF2B5EF4-FFF2-40B4-BE49-F238E27FC236}">
                        <a16:creationId xmlns:a16="http://schemas.microsoft.com/office/drawing/2014/main" id="{DB12C2FC-53B5-4533-964B-4FFA3F46AD5A}"/>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765AC8AD-A6DB-42E1-A88A-6136F61E9EF6}"/>
                    </a:ext>
                  </a:extLst>
                </p:cNvPr>
                <p:cNvGrpSpPr/>
                <p:nvPr/>
              </p:nvGrpSpPr>
              <p:grpSpPr>
                <a:xfrm>
                  <a:off x="9529086" y="3345220"/>
                  <a:ext cx="202925" cy="182040"/>
                  <a:chOff x="2974863" y="1824177"/>
                  <a:chExt cx="285701" cy="257980"/>
                </a:xfrm>
                <a:noFill/>
              </p:grpSpPr>
              <p:sp>
                <p:nvSpPr>
                  <p:cNvPr id="157" name="Rectangle 48">
                    <a:extLst>
                      <a:ext uri="{FF2B5EF4-FFF2-40B4-BE49-F238E27FC236}">
                        <a16:creationId xmlns:a16="http://schemas.microsoft.com/office/drawing/2014/main" id="{846B51E2-F4BD-4E4E-84D8-E30258A2040C}"/>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8" name="Freeform 49">
                    <a:extLst>
                      <a:ext uri="{FF2B5EF4-FFF2-40B4-BE49-F238E27FC236}">
                        <a16:creationId xmlns:a16="http://schemas.microsoft.com/office/drawing/2014/main" id="{8DE7FEB3-ACF2-460F-A271-A2BBA7F631B8}"/>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DD3FA9B3-6754-48CC-8D7C-C67C08C6F3E7}"/>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44" name="Freeform 9">
                  <a:extLst>
                    <a:ext uri="{FF2B5EF4-FFF2-40B4-BE49-F238E27FC236}">
                      <a16:creationId xmlns:a16="http://schemas.microsoft.com/office/drawing/2014/main" id="{5754EDA7-6DCC-4DD7-BCB4-09104A48C13A}"/>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7" name="Freeform 448">
                  <a:extLst>
                    <a:ext uri="{FF2B5EF4-FFF2-40B4-BE49-F238E27FC236}">
                      <a16:creationId xmlns:a16="http://schemas.microsoft.com/office/drawing/2014/main" id="{6F05E337-A7C1-4B42-BD87-779E57B660F7}"/>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5">
                  <a:extLst>
                    <a:ext uri="{FF2B5EF4-FFF2-40B4-BE49-F238E27FC236}">
                      <a16:creationId xmlns:a16="http://schemas.microsoft.com/office/drawing/2014/main" id="{EE6651DF-F377-40AC-99C6-D2914BF0CBD2}"/>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49" name="Group 148">
                  <a:extLst>
                    <a:ext uri="{FF2B5EF4-FFF2-40B4-BE49-F238E27FC236}">
                      <a16:creationId xmlns:a16="http://schemas.microsoft.com/office/drawing/2014/main" id="{D44B5479-DAD6-43B8-8D79-661AC7D5A4A0}"/>
                    </a:ext>
                  </a:extLst>
                </p:cNvPr>
                <p:cNvGrpSpPr/>
                <p:nvPr/>
              </p:nvGrpSpPr>
              <p:grpSpPr>
                <a:xfrm>
                  <a:off x="9528781" y="4077410"/>
                  <a:ext cx="97135" cy="181233"/>
                  <a:chOff x="4064485" y="1802065"/>
                  <a:chExt cx="240628" cy="227361"/>
                </a:xfrm>
                <a:noFill/>
              </p:grpSpPr>
              <p:sp>
                <p:nvSpPr>
                  <p:cNvPr id="154" name="Line 46">
                    <a:extLst>
                      <a:ext uri="{FF2B5EF4-FFF2-40B4-BE49-F238E27FC236}">
                        <a16:creationId xmlns:a16="http://schemas.microsoft.com/office/drawing/2014/main" id="{43779392-D854-4996-AF6F-147307963669}"/>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Line 47">
                    <a:extLst>
                      <a:ext uri="{FF2B5EF4-FFF2-40B4-BE49-F238E27FC236}">
                        <a16:creationId xmlns:a16="http://schemas.microsoft.com/office/drawing/2014/main" id="{2555A14C-24D9-4B02-801C-25FC0A837D9A}"/>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Line 54">
                    <a:extLst>
                      <a:ext uri="{FF2B5EF4-FFF2-40B4-BE49-F238E27FC236}">
                        <a16:creationId xmlns:a16="http://schemas.microsoft.com/office/drawing/2014/main" id="{CA5D1864-B8FE-496B-82AB-568FC6B88C22}"/>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0" name="Freeform: Shape 168">
                  <a:extLst>
                    <a:ext uri="{FF2B5EF4-FFF2-40B4-BE49-F238E27FC236}">
                      <a16:creationId xmlns:a16="http://schemas.microsoft.com/office/drawing/2014/main" id="{139D9A4F-93FF-4E72-9AFD-367A63FA433D}"/>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DA2FE695-946F-4718-9A54-74BDF917701A}"/>
                    </a:ext>
                  </a:extLst>
                </p:cNvPr>
                <p:cNvGrpSpPr/>
                <p:nvPr/>
              </p:nvGrpSpPr>
              <p:grpSpPr>
                <a:xfrm>
                  <a:off x="9855639" y="3437294"/>
                  <a:ext cx="97133" cy="89562"/>
                  <a:chOff x="9766486" y="4221497"/>
                  <a:chExt cx="118215" cy="109717"/>
                </a:xfrm>
              </p:grpSpPr>
              <p:sp>
                <p:nvSpPr>
                  <p:cNvPr id="152" name="Line 47">
                    <a:extLst>
                      <a:ext uri="{FF2B5EF4-FFF2-40B4-BE49-F238E27FC236}">
                        <a16:creationId xmlns:a16="http://schemas.microsoft.com/office/drawing/2014/main" id="{0198489B-9170-4826-85D9-2BEC8C6FF9E4}"/>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3" name="Line 54">
                    <a:extLst>
                      <a:ext uri="{FF2B5EF4-FFF2-40B4-BE49-F238E27FC236}">
                        <a16:creationId xmlns:a16="http://schemas.microsoft.com/office/drawing/2014/main" id="{F701F9A3-75E6-423A-9A70-E79733C6611B}"/>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5" name="Group 24">
                <a:extLst>
                  <a:ext uri="{FF2B5EF4-FFF2-40B4-BE49-F238E27FC236}">
                    <a16:creationId xmlns:a16="http://schemas.microsoft.com/office/drawing/2014/main" id="{B9405865-ED16-4FD1-84FE-0C0FB359E8AA}"/>
                  </a:ext>
                </a:extLst>
              </p:cNvPr>
              <p:cNvGrpSpPr/>
              <p:nvPr/>
            </p:nvGrpSpPr>
            <p:grpSpPr>
              <a:xfrm>
                <a:off x="10362583" y="4585161"/>
                <a:ext cx="677513" cy="576345"/>
                <a:chOff x="10725498" y="5087603"/>
                <a:chExt cx="498940" cy="424437"/>
              </a:xfrm>
            </p:grpSpPr>
            <p:sp>
              <p:nvSpPr>
                <p:cNvPr id="194" name="graph_2">
                  <a:extLst>
                    <a:ext uri="{FF2B5EF4-FFF2-40B4-BE49-F238E27FC236}">
                      <a16:creationId xmlns:a16="http://schemas.microsoft.com/office/drawing/2014/main" id="{55D37732-EEBF-4B63-B2DB-EC15152E8E3E}"/>
                    </a:ext>
                  </a:extLst>
                </p:cNvPr>
                <p:cNvSpPr>
                  <a:spLocks noChangeAspect="1" noEditPoints="1"/>
                </p:cNvSpPr>
                <p:nvPr/>
              </p:nvSpPr>
              <p:spPr bwMode="auto">
                <a:xfrm>
                  <a:off x="10829194" y="5267741"/>
                  <a:ext cx="291548" cy="170948"/>
                </a:xfrm>
                <a:custGeom>
                  <a:avLst/>
                  <a:gdLst>
                    <a:gd name="T0" fmla="*/ 195 w 249"/>
                    <a:gd name="T1" fmla="*/ 0 h 146"/>
                    <a:gd name="T2" fmla="*/ 244 w 249"/>
                    <a:gd name="T3" fmla="*/ 0 h 146"/>
                    <a:gd name="T4" fmla="*/ 244 w 249"/>
                    <a:gd name="T5" fmla="*/ 50 h 146"/>
                    <a:gd name="T6" fmla="*/ 244 w 249"/>
                    <a:gd name="T7" fmla="*/ 0 h 146"/>
                    <a:gd name="T8" fmla="*/ 141 w 249"/>
                    <a:gd name="T9" fmla="*/ 106 h 146"/>
                    <a:gd name="T10" fmla="*/ 109 w 249"/>
                    <a:gd name="T11" fmla="*/ 106 h 146"/>
                    <a:gd name="T12" fmla="*/ 0 w 249"/>
                    <a:gd name="T13" fmla="*/ 146 h 146"/>
                    <a:gd name="T14" fmla="*/ 249 w 249"/>
                    <a:gd name="T15" fmla="*/ 146 h 146"/>
                    <a:gd name="T16" fmla="*/ 88 w 249"/>
                    <a:gd name="T17" fmla="*/ 106 h 146"/>
                    <a:gd name="T18" fmla="*/ 54 w 249"/>
                    <a:gd name="T19" fmla="*/ 106 h 146"/>
                    <a:gd name="T20" fmla="*/ 35 w 249"/>
                    <a:gd name="T21" fmla="*/ 106 h 146"/>
                    <a:gd name="T22" fmla="*/ 1 w 249"/>
                    <a:gd name="T23" fmla="*/ 10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146">
                      <a:moveTo>
                        <a:pt x="195" y="0"/>
                      </a:moveTo>
                      <a:lnTo>
                        <a:pt x="244" y="0"/>
                      </a:lnTo>
                      <a:lnTo>
                        <a:pt x="244" y="50"/>
                      </a:lnTo>
                      <a:moveTo>
                        <a:pt x="244" y="0"/>
                      </a:moveTo>
                      <a:lnTo>
                        <a:pt x="141" y="106"/>
                      </a:lnTo>
                      <a:lnTo>
                        <a:pt x="109" y="106"/>
                      </a:lnTo>
                      <a:moveTo>
                        <a:pt x="0" y="146"/>
                      </a:moveTo>
                      <a:lnTo>
                        <a:pt x="249" y="146"/>
                      </a:lnTo>
                      <a:moveTo>
                        <a:pt x="88" y="106"/>
                      </a:moveTo>
                      <a:lnTo>
                        <a:pt x="54" y="106"/>
                      </a:lnTo>
                      <a:moveTo>
                        <a:pt x="35" y="106"/>
                      </a:moveTo>
                      <a:lnTo>
                        <a:pt x="1" y="106"/>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4" name="Group 23">
                  <a:extLst>
                    <a:ext uri="{FF2B5EF4-FFF2-40B4-BE49-F238E27FC236}">
                      <a16:creationId xmlns:a16="http://schemas.microsoft.com/office/drawing/2014/main" id="{F6BAF35B-F1C6-47AB-B29C-ED6C9DC63ED7}"/>
                    </a:ext>
                  </a:extLst>
                </p:cNvPr>
                <p:cNvGrpSpPr/>
                <p:nvPr/>
              </p:nvGrpSpPr>
              <p:grpSpPr>
                <a:xfrm>
                  <a:off x="10725498" y="5087603"/>
                  <a:ext cx="498940" cy="424437"/>
                  <a:chOff x="10725498" y="5087603"/>
                  <a:chExt cx="498940" cy="424437"/>
                </a:xfrm>
              </p:grpSpPr>
              <p:sp>
                <p:nvSpPr>
                  <p:cNvPr id="198" name="Rectangle 9">
                    <a:extLst>
                      <a:ext uri="{FF2B5EF4-FFF2-40B4-BE49-F238E27FC236}">
                        <a16:creationId xmlns:a16="http://schemas.microsoft.com/office/drawing/2014/main" id="{C94AE980-EB38-46BD-8FB2-9D3E3E57FD52}"/>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99" name="Line 10">
                    <a:extLst>
                      <a:ext uri="{FF2B5EF4-FFF2-40B4-BE49-F238E27FC236}">
                        <a16:creationId xmlns:a16="http://schemas.microsoft.com/office/drawing/2014/main" id="{0CD8DEDD-5B74-45A7-A005-61BFAD569DF3}"/>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0" name="Oval 11">
                    <a:extLst>
                      <a:ext uri="{FF2B5EF4-FFF2-40B4-BE49-F238E27FC236}">
                        <a16:creationId xmlns:a16="http://schemas.microsoft.com/office/drawing/2014/main" id="{DF3C3C4E-8CFF-4176-A7D9-971EDB16533A}"/>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1" name="Oval 12">
                    <a:extLst>
                      <a:ext uri="{FF2B5EF4-FFF2-40B4-BE49-F238E27FC236}">
                        <a16:creationId xmlns:a16="http://schemas.microsoft.com/office/drawing/2014/main" id="{F46D44F1-B6E5-4C02-80E4-0FF710690B3F}"/>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2" name="Oval 13">
                    <a:extLst>
                      <a:ext uri="{FF2B5EF4-FFF2-40B4-BE49-F238E27FC236}">
                        <a16:creationId xmlns:a16="http://schemas.microsoft.com/office/drawing/2014/main" id="{439A2BC6-7F24-4009-A587-F12B6D451663}"/>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sp>
            <p:nvSpPr>
              <p:cNvPr id="238" name="Shape 101">
                <a:extLst>
                  <a:ext uri="{FF2B5EF4-FFF2-40B4-BE49-F238E27FC236}">
                    <a16:creationId xmlns:a16="http://schemas.microsoft.com/office/drawing/2014/main" id="{B2737DD1-7D22-451D-A367-0EDC6532EE0B}"/>
                  </a:ext>
                </a:extLst>
              </p:cNvPr>
              <p:cNvSpPr txBox="1"/>
              <p:nvPr/>
            </p:nvSpPr>
            <p:spPr>
              <a:xfrm>
                <a:off x="9946442" y="4104917"/>
                <a:ext cx="1534447" cy="277878"/>
              </a:xfrm>
              <a:prstGeom prst="rect">
                <a:avLst/>
              </a:prstGeom>
              <a:noFill/>
              <a:ln>
                <a:noFill/>
              </a:ln>
            </p:spPr>
            <p:txBody>
              <a:bodyPr wrap="square"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Operational reports</a:t>
                </a:r>
              </a:p>
            </p:txBody>
          </p:sp>
          <p:grpSp>
            <p:nvGrpSpPr>
              <p:cNvPr id="28" name="Group 27">
                <a:extLst>
                  <a:ext uri="{FF2B5EF4-FFF2-40B4-BE49-F238E27FC236}">
                    <a16:creationId xmlns:a16="http://schemas.microsoft.com/office/drawing/2014/main" id="{1DD3BEF8-F2D3-4A68-9B30-12258C9969AC}"/>
                  </a:ext>
                </a:extLst>
              </p:cNvPr>
              <p:cNvGrpSpPr/>
              <p:nvPr/>
            </p:nvGrpSpPr>
            <p:grpSpPr>
              <a:xfrm>
                <a:off x="10349269" y="3465702"/>
                <a:ext cx="677513" cy="576345"/>
                <a:chOff x="10295202" y="3465702"/>
                <a:chExt cx="677513" cy="576345"/>
              </a:xfrm>
            </p:grpSpPr>
            <p:grpSp>
              <p:nvGrpSpPr>
                <p:cNvPr id="231" name="Group 230">
                  <a:extLst>
                    <a:ext uri="{FF2B5EF4-FFF2-40B4-BE49-F238E27FC236}">
                      <a16:creationId xmlns:a16="http://schemas.microsoft.com/office/drawing/2014/main" id="{2B6089EC-A82E-4D63-94B4-56F7B0236774}"/>
                    </a:ext>
                  </a:extLst>
                </p:cNvPr>
                <p:cNvGrpSpPr/>
                <p:nvPr/>
              </p:nvGrpSpPr>
              <p:grpSpPr>
                <a:xfrm>
                  <a:off x="10295202" y="3465702"/>
                  <a:ext cx="677513" cy="576345"/>
                  <a:chOff x="10725498" y="5087603"/>
                  <a:chExt cx="498940" cy="424437"/>
                </a:xfrm>
              </p:grpSpPr>
              <p:sp>
                <p:nvSpPr>
                  <p:cNvPr id="233" name="Rectangle 9">
                    <a:extLst>
                      <a:ext uri="{FF2B5EF4-FFF2-40B4-BE49-F238E27FC236}">
                        <a16:creationId xmlns:a16="http://schemas.microsoft.com/office/drawing/2014/main" id="{64DF5A8B-8562-43DF-A75F-01BE6030547D}"/>
                      </a:ext>
                    </a:extLst>
                  </p:cNvPr>
                  <p:cNvSpPr>
                    <a:spLocks noChangeArrowheads="1"/>
                  </p:cNvSpPr>
                  <p:nvPr/>
                </p:nvSpPr>
                <p:spPr bwMode="auto">
                  <a:xfrm>
                    <a:off x="10725498" y="5087603"/>
                    <a:ext cx="498940" cy="424437"/>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4" name="Line 10">
                    <a:extLst>
                      <a:ext uri="{FF2B5EF4-FFF2-40B4-BE49-F238E27FC236}">
                        <a16:creationId xmlns:a16="http://schemas.microsoft.com/office/drawing/2014/main" id="{55D2C6BD-31EC-43D4-8BD4-3D073D4A0B42}"/>
                      </a:ext>
                    </a:extLst>
                  </p:cNvPr>
                  <p:cNvSpPr>
                    <a:spLocks noChangeShapeType="1"/>
                  </p:cNvSpPr>
                  <p:nvPr/>
                </p:nvSpPr>
                <p:spPr bwMode="auto">
                  <a:xfrm flipH="1">
                    <a:off x="10725498" y="5202743"/>
                    <a:ext cx="49894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5" name="Oval 11">
                    <a:extLst>
                      <a:ext uri="{FF2B5EF4-FFF2-40B4-BE49-F238E27FC236}">
                        <a16:creationId xmlns:a16="http://schemas.microsoft.com/office/drawing/2014/main" id="{2FB7F8B0-3B91-4436-BCE0-C9174BA3C4C6}"/>
                      </a:ext>
                    </a:extLst>
                  </p:cNvPr>
                  <p:cNvSpPr>
                    <a:spLocks noChangeArrowheads="1"/>
                  </p:cNvSpPr>
                  <p:nvPr/>
                </p:nvSpPr>
                <p:spPr bwMode="auto">
                  <a:xfrm>
                    <a:off x="1101447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6" name="Oval 12">
                    <a:extLst>
                      <a:ext uri="{FF2B5EF4-FFF2-40B4-BE49-F238E27FC236}">
                        <a16:creationId xmlns:a16="http://schemas.microsoft.com/office/drawing/2014/main" id="{F482BAFD-6614-47C8-A692-AEF4463D03B6}"/>
                      </a:ext>
                    </a:extLst>
                  </p:cNvPr>
                  <p:cNvSpPr>
                    <a:spLocks noChangeArrowheads="1"/>
                  </p:cNvSpPr>
                  <p:nvPr/>
                </p:nvSpPr>
                <p:spPr bwMode="auto">
                  <a:xfrm>
                    <a:off x="11070918"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37" name="Oval 13">
                    <a:extLst>
                      <a:ext uri="{FF2B5EF4-FFF2-40B4-BE49-F238E27FC236}">
                        <a16:creationId xmlns:a16="http://schemas.microsoft.com/office/drawing/2014/main" id="{64AAA125-35D5-4E98-8591-D42E30551362}"/>
                      </a:ext>
                    </a:extLst>
                  </p:cNvPr>
                  <p:cNvSpPr>
                    <a:spLocks noChangeArrowheads="1"/>
                  </p:cNvSpPr>
                  <p:nvPr/>
                </p:nvSpPr>
                <p:spPr bwMode="auto">
                  <a:xfrm>
                    <a:off x="11129617" y="5125983"/>
                    <a:ext cx="38380" cy="38380"/>
                  </a:xfrm>
                  <a:prstGeom prst="ellipse">
                    <a:avLst/>
                  </a:prstGeom>
                  <a:solidFill>
                    <a:schemeClr val="tx1"/>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39" name="Rectangle 6">
                  <a:extLst>
                    <a:ext uri="{FF2B5EF4-FFF2-40B4-BE49-F238E27FC236}">
                      <a16:creationId xmlns:a16="http://schemas.microsoft.com/office/drawing/2014/main" id="{E5E9C6B9-DE53-4643-9C4A-7728FC14FABF}"/>
                    </a:ext>
                  </a:extLst>
                </p:cNvPr>
                <p:cNvSpPr>
                  <a:spLocks noChangeArrowheads="1"/>
                </p:cNvSpPr>
                <p:nvPr/>
              </p:nvSpPr>
              <p:spPr bwMode="auto">
                <a:xfrm>
                  <a:off x="10521830" y="3822836"/>
                  <a:ext cx="52858" cy="175091"/>
                </a:xfrm>
                <a:prstGeom prst="rect">
                  <a:avLst/>
                </a:prstGeom>
                <a:noFill/>
                <a:ln w="12700"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0" name="Rectangle 7">
                  <a:extLst>
                    <a:ext uri="{FF2B5EF4-FFF2-40B4-BE49-F238E27FC236}">
                      <a16:creationId xmlns:a16="http://schemas.microsoft.com/office/drawing/2014/main" id="{ACD3FB5E-29BB-4681-A71E-6B9903AD0E39}"/>
                    </a:ext>
                  </a:extLst>
                </p:cNvPr>
                <p:cNvSpPr>
                  <a:spLocks noChangeArrowheads="1"/>
                </p:cNvSpPr>
                <p:nvPr/>
              </p:nvSpPr>
              <p:spPr bwMode="auto">
                <a:xfrm>
                  <a:off x="10625894" y="3669218"/>
                  <a:ext cx="54510" cy="328709"/>
                </a:xfrm>
                <a:prstGeom prst="rect">
                  <a:avLst/>
                </a:prstGeom>
                <a:noFill/>
                <a:ln w="12700"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1" name="Rectangle 8">
                  <a:extLst>
                    <a:ext uri="{FF2B5EF4-FFF2-40B4-BE49-F238E27FC236}">
                      <a16:creationId xmlns:a16="http://schemas.microsoft.com/office/drawing/2014/main" id="{9D3E2615-C536-4356-B157-AC746377EE72}"/>
                    </a:ext>
                  </a:extLst>
                </p:cNvPr>
                <p:cNvSpPr>
                  <a:spLocks noChangeArrowheads="1"/>
                </p:cNvSpPr>
                <p:nvPr/>
              </p:nvSpPr>
              <p:spPr bwMode="auto">
                <a:xfrm>
                  <a:off x="10731610" y="3736942"/>
                  <a:ext cx="54510" cy="260985"/>
                </a:xfrm>
                <a:prstGeom prst="rect">
                  <a:avLst/>
                </a:prstGeom>
                <a:noFill/>
                <a:ln w="12700"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grpSp>
        <p:sp>
          <p:nvSpPr>
            <p:cNvPr id="196" name="Rectangle 195">
              <a:extLst>
                <a:ext uri="{FF2B5EF4-FFF2-40B4-BE49-F238E27FC236}">
                  <a16:creationId xmlns:a16="http://schemas.microsoft.com/office/drawing/2014/main" id="{95611ECB-8432-467F-832C-AF9FA82323EC}"/>
                </a:ext>
              </a:extLst>
            </p:cNvPr>
            <p:cNvSpPr/>
            <p:nvPr/>
          </p:nvSpPr>
          <p:spPr bwMode="auto">
            <a:xfrm>
              <a:off x="9960535" y="1697248"/>
              <a:ext cx="1432897" cy="307777"/>
            </a:xfrm>
            <a:prstGeom prst="rect">
              <a:avLst/>
            </a:prstGeom>
            <a:noFill/>
            <a:ln w="3175">
              <a:noFill/>
            </a:ln>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t" anchorCtr="0">
              <a:sp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Intelligence</a:t>
              </a:r>
            </a:p>
          </p:txBody>
        </p:sp>
      </p:grpSp>
      <p:sp>
        <p:nvSpPr>
          <p:cNvPr id="3" name="Title 2">
            <a:extLst>
              <a:ext uri="{FF2B5EF4-FFF2-40B4-BE49-F238E27FC236}">
                <a16:creationId xmlns:a16="http://schemas.microsoft.com/office/drawing/2014/main" id="{26F7D452-0040-4DAD-BA87-7BE5B8388923}"/>
              </a:ext>
            </a:extLst>
          </p:cNvPr>
          <p:cNvSpPr>
            <a:spLocks noGrp="1"/>
          </p:cNvSpPr>
          <p:nvPr>
            <p:ph type="title"/>
          </p:nvPr>
        </p:nvSpPr>
        <p:spPr/>
        <p:txBody>
          <a:bodyPr/>
          <a:lstStyle/>
          <a:p>
            <a:pPr defTabSz="914400">
              <a:lnSpc>
                <a:spcPct val="100000"/>
              </a:lnSpc>
            </a:pPr>
            <a:r>
              <a:rPr lang="en-US" sz="2800" spc="500" dirty="0">
                <a:solidFill>
                  <a:srgbClr val="0078D7"/>
                </a:solidFill>
                <a:latin typeface="Segoe UI Semilight" charset="0"/>
                <a:ea typeface=""/>
                <a:cs typeface="Segoe UI Semilight" charset="0"/>
              </a:rPr>
              <a:t>Big Data &amp; Advanced Analytics at a glance</a:t>
            </a:r>
            <a:endParaRPr lang="en-US" sz="2800" spc="500" dirty="0">
              <a:solidFill>
                <a:srgbClr val="0078D7"/>
              </a:solidFill>
              <a:latin typeface="Segoe UI Semilight" charset="0"/>
              <a:cs typeface="Segoe UI Semilight" charset="0"/>
            </a:endParaRPr>
          </a:p>
        </p:txBody>
      </p:sp>
      <p:cxnSp>
        <p:nvCxnSpPr>
          <p:cNvPr id="10" name="Connector: Elbow 9">
            <a:extLst>
              <a:ext uri="{FF2B5EF4-FFF2-40B4-BE49-F238E27FC236}">
                <a16:creationId xmlns:a16="http://schemas.microsoft.com/office/drawing/2014/main" id="{BD3EE901-8B1D-4515-8F43-40D02C09AC24}"/>
              </a:ext>
            </a:extLst>
          </p:cNvPr>
          <p:cNvCxnSpPr>
            <a:cxnSpLocks/>
          </p:cNvCxnSpPr>
          <p:nvPr/>
        </p:nvCxnSpPr>
        <p:spPr>
          <a:xfrm rot="10800000" flipV="1">
            <a:off x="7797312" y="3057069"/>
            <a:ext cx="12700" cy="1384913"/>
          </a:xfrm>
          <a:prstGeom prst="bentConnector3">
            <a:avLst>
              <a:gd name="adj1" fmla="val 1800000"/>
            </a:avLst>
          </a:prstGeom>
          <a:ln w="12700">
            <a:solidFill>
              <a:schemeClr val="tx2"/>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67" name="Group 166">
            <a:extLst>
              <a:ext uri="{FF2B5EF4-FFF2-40B4-BE49-F238E27FC236}">
                <a16:creationId xmlns:a16="http://schemas.microsoft.com/office/drawing/2014/main" id="{E57DD79A-C5E6-4E07-8EFA-42AB880854A1}"/>
              </a:ext>
            </a:extLst>
          </p:cNvPr>
          <p:cNvGrpSpPr>
            <a:grpSpLocks noChangeAspect="1"/>
          </p:cNvGrpSpPr>
          <p:nvPr/>
        </p:nvGrpSpPr>
        <p:grpSpPr bwMode="auto">
          <a:xfrm>
            <a:off x="579957" y="1614888"/>
            <a:ext cx="416196" cy="406286"/>
            <a:chOff x="1759" y="236"/>
            <a:chExt cx="252" cy="246"/>
          </a:xfrm>
          <a:noFill/>
        </p:grpSpPr>
        <p:sp>
          <p:nvSpPr>
            <p:cNvPr id="168" name="Freeform 106">
              <a:extLst>
                <a:ext uri="{FF2B5EF4-FFF2-40B4-BE49-F238E27FC236}">
                  <a16:creationId xmlns:a16="http://schemas.microsoft.com/office/drawing/2014/main" id="{2C21B8F4-D961-4AAE-BD18-A747067D6B97}"/>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tx1"/>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032F3A4B-33C1-45CB-A0F0-210E799046FE}"/>
                </a:ext>
              </a:extLst>
            </p:cNvPr>
            <p:cNvSpPr>
              <a:spLocks noChangeArrowheads="1"/>
            </p:cNvSpPr>
            <p:nvPr/>
          </p:nvSpPr>
          <p:spPr bwMode="auto">
            <a:xfrm>
              <a:off x="1799" y="376"/>
              <a:ext cx="32" cy="106"/>
            </a:xfrm>
            <a:prstGeom prst="rect">
              <a:avLst/>
            </a:prstGeom>
            <a:grpFill/>
            <a:ln w="12700" cap="flat">
              <a:solidFill>
                <a:schemeClr val="tx1"/>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88761354-A028-4A1B-8B85-CABA5C5B18CF}"/>
                </a:ext>
              </a:extLst>
            </p:cNvPr>
            <p:cNvSpPr>
              <a:spLocks noChangeArrowheads="1"/>
            </p:cNvSpPr>
            <p:nvPr/>
          </p:nvSpPr>
          <p:spPr bwMode="auto">
            <a:xfrm>
              <a:off x="1862" y="283"/>
              <a:ext cx="33" cy="199"/>
            </a:xfrm>
            <a:prstGeom prst="rect">
              <a:avLst/>
            </a:prstGeom>
            <a:grpFill/>
            <a:ln w="12700" cap="flat">
              <a:solidFill>
                <a:schemeClr val="tx1"/>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8" name="Rectangle 177">
              <a:extLst>
                <a:ext uri="{FF2B5EF4-FFF2-40B4-BE49-F238E27FC236}">
                  <a16:creationId xmlns:a16="http://schemas.microsoft.com/office/drawing/2014/main" id="{FD585D5E-4C4B-4E11-9D00-DE4F413DDDC8}"/>
                </a:ext>
              </a:extLst>
            </p:cNvPr>
            <p:cNvSpPr>
              <a:spLocks noChangeArrowheads="1"/>
            </p:cNvSpPr>
            <p:nvPr/>
          </p:nvSpPr>
          <p:spPr bwMode="auto">
            <a:xfrm>
              <a:off x="1926" y="324"/>
              <a:ext cx="33" cy="158"/>
            </a:xfrm>
            <a:prstGeom prst="rect">
              <a:avLst/>
            </a:prstGeom>
            <a:grpFill/>
            <a:ln w="12700" cap="flat">
              <a:solidFill>
                <a:schemeClr val="tx1"/>
              </a:solidFill>
              <a:prstDash val="solid"/>
              <a:miter lim="800000"/>
              <a:headEnd/>
              <a:tailEnd/>
            </a:ln>
          </p:spPr>
          <p:txBody>
            <a:bodyPr vert="horz" wrap="square" lIns="72411" tIns="36206" rIns="72411" bIns="36206" numCol="1" anchor="t" anchorCtr="0" compatLnSpc="1">
              <a:prstTxWarp prst="textNoShape">
                <a:avLst/>
              </a:prstTxWarp>
            </a:body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79" name="TextBox 178">
            <a:extLst>
              <a:ext uri="{FF2B5EF4-FFF2-40B4-BE49-F238E27FC236}">
                <a16:creationId xmlns:a16="http://schemas.microsoft.com/office/drawing/2014/main" id="{30693531-66D0-45AA-B0FD-1BDFD5C1056A}"/>
              </a:ext>
            </a:extLst>
          </p:cNvPr>
          <p:cNvSpPr txBox="1"/>
          <p:nvPr/>
        </p:nvSpPr>
        <p:spPr>
          <a:xfrm>
            <a:off x="467317" y="2074518"/>
            <a:ext cx="773288" cy="415498"/>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Business</a:t>
            </a:r>
            <a:b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b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apps</a:t>
            </a:r>
          </a:p>
        </p:txBody>
      </p:sp>
      <p:grpSp>
        <p:nvGrpSpPr>
          <p:cNvPr id="121" name="Group 120">
            <a:extLst>
              <a:ext uri="{FF2B5EF4-FFF2-40B4-BE49-F238E27FC236}">
                <a16:creationId xmlns:a16="http://schemas.microsoft.com/office/drawing/2014/main" id="{5897BC48-3227-4115-B75F-6883BF73317A}"/>
              </a:ext>
            </a:extLst>
          </p:cNvPr>
          <p:cNvGrpSpPr/>
          <p:nvPr/>
        </p:nvGrpSpPr>
        <p:grpSpPr>
          <a:xfrm>
            <a:off x="2146238" y="2287772"/>
            <a:ext cx="231202" cy="232210"/>
            <a:chOff x="5279190" y="5401430"/>
            <a:chExt cx="1101836" cy="1106637"/>
          </a:xfrm>
        </p:grpSpPr>
        <p:sp>
          <p:nvSpPr>
            <p:cNvPr id="122" name="Freeform: Shape 815">
              <a:extLst>
                <a:ext uri="{FF2B5EF4-FFF2-40B4-BE49-F238E27FC236}">
                  <a16:creationId xmlns:a16="http://schemas.microsoft.com/office/drawing/2014/main" id="{01BD0F51-1A3F-43E4-AC48-CFF2C9E8C28D}"/>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3" name="Freeform: Shape 816">
              <a:extLst>
                <a:ext uri="{FF2B5EF4-FFF2-40B4-BE49-F238E27FC236}">
                  <a16:creationId xmlns:a16="http://schemas.microsoft.com/office/drawing/2014/main" id="{EEE7910A-EB26-46F9-A48E-7AD7497142E8}"/>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4" name="Freeform: Shape 817">
              <a:extLst>
                <a:ext uri="{FF2B5EF4-FFF2-40B4-BE49-F238E27FC236}">
                  <a16:creationId xmlns:a16="http://schemas.microsoft.com/office/drawing/2014/main" id="{5939A067-0BC1-4F76-9BFE-9BC592C09A6D}"/>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125" name="Freeform: Shape 818">
              <a:extLst>
                <a:ext uri="{FF2B5EF4-FFF2-40B4-BE49-F238E27FC236}">
                  <a16:creationId xmlns:a16="http://schemas.microsoft.com/office/drawing/2014/main" id="{0F6D1B4C-5DF2-4346-A194-3D43D4800F1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useBgFill="1">
          <p:nvSpPr>
            <p:cNvPr id="126" name="Freeform: Shape 819">
              <a:extLst>
                <a:ext uri="{FF2B5EF4-FFF2-40B4-BE49-F238E27FC236}">
                  <a16:creationId xmlns:a16="http://schemas.microsoft.com/office/drawing/2014/main" id="{9A8C1A94-2668-4A35-91C0-77DA46B7CCB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6CF4A718-DEEA-42A8-98B4-2FBF865A2C02}"/>
              </a:ext>
            </a:extLst>
          </p:cNvPr>
          <p:cNvGrpSpPr/>
          <p:nvPr/>
        </p:nvGrpSpPr>
        <p:grpSpPr>
          <a:xfrm>
            <a:off x="7880661" y="4256641"/>
            <a:ext cx="336024" cy="329990"/>
            <a:chOff x="2549926" y="1227604"/>
            <a:chExt cx="5177116" cy="5084148"/>
          </a:xfrm>
        </p:grpSpPr>
        <p:sp>
          <p:nvSpPr>
            <p:cNvPr id="130" name="Freeform: Shape 821">
              <a:extLst>
                <a:ext uri="{FF2B5EF4-FFF2-40B4-BE49-F238E27FC236}">
                  <a16:creationId xmlns:a16="http://schemas.microsoft.com/office/drawing/2014/main" id="{A65B318A-6090-4EF1-AB51-9F62861083E3}"/>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64AF47D1-0876-4616-B3B7-D9F02C6B2266}"/>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2C4FDB89-B67C-4C6B-ADC2-16F19F904BCB}"/>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158C6DFD-5891-443D-AA58-E77A406A7025}"/>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436CF3E6-8A70-4CE5-BF4B-8C6312C36564}"/>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EDB9BEAC-440E-471C-B1A6-215773C9EEF6}"/>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0896F17E-58CE-40F4-B8AB-2041951EEB84}"/>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1" name="Cylinder 828">
              <a:extLst>
                <a:ext uri="{FF2B5EF4-FFF2-40B4-BE49-F238E27FC236}">
                  <a16:creationId xmlns:a16="http://schemas.microsoft.com/office/drawing/2014/main" id="{8B3D60E1-1E16-4F9F-99CB-F45A1F6DBEE6}"/>
                </a:ext>
              </a:extLst>
            </p:cNvPr>
            <p:cNvSpPr/>
            <p:nvPr/>
          </p:nvSpPr>
          <p:spPr bwMode="auto">
            <a:xfrm>
              <a:off x="5335724" y="3170126"/>
              <a:ext cx="2391318" cy="3141626"/>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65F9CE2A-AE67-4255-8FCC-BD6DC7AB1B9C}"/>
              </a:ext>
            </a:extLst>
          </p:cNvPr>
          <p:cNvGrpSpPr/>
          <p:nvPr/>
        </p:nvGrpSpPr>
        <p:grpSpPr>
          <a:xfrm>
            <a:off x="3974303" y="3621025"/>
            <a:ext cx="308820" cy="275382"/>
            <a:chOff x="2922017" y="3436258"/>
            <a:chExt cx="1405852" cy="1211942"/>
          </a:xfrm>
        </p:grpSpPr>
        <p:sp>
          <p:nvSpPr>
            <p:cNvPr id="177" name="Hexagon 176">
              <a:extLst>
                <a:ext uri="{FF2B5EF4-FFF2-40B4-BE49-F238E27FC236}">
                  <a16:creationId xmlns:a16="http://schemas.microsoft.com/office/drawing/2014/main" id="{3DD86084-8BAC-4BEE-955F-47B0A90240EC}"/>
                </a:ext>
              </a:extLst>
            </p:cNvPr>
            <p:cNvSpPr/>
            <p:nvPr/>
          </p:nvSpPr>
          <p:spPr bwMode="auto">
            <a:xfrm>
              <a:off x="2922017" y="3436258"/>
              <a:ext cx="1405852" cy="1211942"/>
            </a:xfrm>
            <a:prstGeom prst="hexagon">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80" name="Group 179">
              <a:extLst>
                <a:ext uri="{FF2B5EF4-FFF2-40B4-BE49-F238E27FC236}">
                  <a16:creationId xmlns:a16="http://schemas.microsoft.com/office/drawing/2014/main" id="{C28C3048-B948-48E5-A3FC-D2A153713599}"/>
                </a:ext>
              </a:extLst>
            </p:cNvPr>
            <p:cNvGrpSpPr/>
            <p:nvPr/>
          </p:nvGrpSpPr>
          <p:grpSpPr>
            <a:xfrm flipH="1">
              <a:off x="3278165" y="3687836"/>
              <a:ext cx="693555" cy="708785"/>
              <a:chOff x="590959" y="3692672"/>
              <a:chExt cx="693555" cy="708785"/>
            </a:xfrm>
          </p:grpSpPr>
          <p:sp>
            <p:nvSpPr>
              <p:cNvPr id="182" name="Snip Single Corner Rectangle 26">
                <a:extLst>
                  <a:ext uri="{FF2B5EF4-FFF2-40B4-BE49-F238E27FC236}">
                    <a16:creationId xmlns:a16="http://schemas.microsoft.com/office/drawing/2014/main" id="{8F238A17-C9AB-48E1-9288-B5296FE19587}"/>
                  </a:ext>
                </a:extLst>
              </p:cNvPr>
              <p:cNvSpPr/>
              <p:nvPr/>
            </p:nvSpPr>
            <p:spPr bwMode="auto">
              <a:xfrm flipH="1">
                <a:off x="590959" y="3692672"/>
                <a:ext cx="693555" cy="708785"/>
              </a:xfrm>
              <a:prstGeom prst="snip1Rect">
                <a:avLst>
                  <a:gd name="adj" fmla="val 28736"/>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10</a:t>
                </a:r>
                <a:b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b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01</a:t>
                </a:r>
              </a:p>
            </p:txBody>
          </p:sp>
          <p:sp>
            <p:nvSpPr>
              <p:cNvPr id="184" name="Triangle 27">
                <a:extLst>
                  <a:ext uri="{FF2B5EF4-FFF2-40B4-BE49-F238E27FC236}">
                    <a16:creationId xmlns:a16="http://schemas.microsoft.com/office/drawing/2014/main" id="{C2550049-2B35-4674-BA3D-DC5E93833388}"/>
                  </a:ext>
                </a:extLst>
              </p:cNvPr>
              <p:cNvSpPr/>
              <p:nvPr/>
            </p:nvSpPr>
            <p:spPr bwMode="auto">
              <a:xfrm rot="8100000">
                <a:off x="605734" y="3761863"/>
                <a:ext cx="275229" cy="116186"/>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A0E6F24-23F5-43D6-A1F2-A55E118BF181}"/>
              </a:ext>
            </a:extLst>
          </p:cNvPr>
          <p:cNvGrpSpPr/>
          <p:nvPr/>
        </p:nvGrpSpPr>
        <p:grpSpPr>
          <a:xfrm>
            <a:off x="7863840" y="2938103"/>
            <a:ext cx="350996" cy="302532"/>
            <a:chOff x="8376458" y="5925518"/>
            <a:chExt cx="1045926" cy="901512"/>
          </a:xfrm>
        </p:grpSpPr>
        <p:sp>
          <p:nvSpPr>
            <p:cNvPr id="203" name="Star: 4 Points 8">
              <a:extLst>
                <a:ext uri="{FF2B5EF4-FFF2-40B4-BE49-F238E27FC236}">
                  <a16:creationId xmlns:a16="http://schemas.microsoft.com/office/drawing/2014/main" id="{3C4CF94E-29D1-4AAF-8904-424D1E08ACC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4" name="Star: 4 Points 8">
              <a:extLst>
                <a:ext uri="{FF2B5EF4-FFF2-40B4-BE49-F238E27FC236}">
                  <a16:creationId xmlns:a16="http://schemas.microsoft.com/office/drawing/2014/main" id="{EB14D03C-53B6-4AEA-9D85-C0C4A596870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5" name="Oval 204">
              <a:extLst>
                <a:ext uri="{FF2B5EF4-FFF2-40B4-BE49-F238E27FC236}">
                  <a16:creationId xmlns:a16="http://schemas.microsoft.com/office/drawing/2014/main" id="{34747AA4-2F0B-48D3-ABA4-847E1488BD4E}"/>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6" name="Oval 9">
              <a:extLst>
                <a:ext uri="{FF2B5EF4-FFF2-40B4-BE49-F238E27FC236}">
                  <a16:creationId xmlns:a16="http://schemas.microsoft.com/office/drawing/2014/main" id="{B10D5F37-DD05-42FE-83BA-BF6A05DD34F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4" name="Group 213">
            <a:extLst>
              <a:ext uri="{FF2B5EF4-FFF2-40B4-BE49-F238E27FC236}">
                <a16:creationId xmlns:a16="http://schemas.microsoft.com/office/drawing/2014/main" id="{49B4B3CE-35DC-44A1-9394-C811B17B443D}"/>
              </a:ext>
            </a:extLst>
          </p:cNvPr>
          <p:cNvGrpSpPr/>
          <p:nvPr/>
        </p:nvGrpSpPr>
        <p:grpSpPr>
          <a:xfrm>
            <a:off x="7932840" y="3597095"/>
            <a:ext cx="300771" cy="309224"/>
            <a:chOff x="2776302" y="4657642"/>
            <a:chExt cx="1550488" cy="1594059"/>
          </a:xfrm>
        </p:grpSpPr>
        <p:sp>
          <p:nvSpPr>
            <p:cNvPr id="215" name="Cylinder 812">
              <a:extLst>
                <a:ext uri="{FF2B5EF4-FFF2-40B4-BE49-F238E27FC236}">
                  <a16:creationId xmlns:a16="http://schemas.microsoft.com/office/drawing/2014/main" id="{97C68356-76ED-4307-828B-F8E97423BE48}"/>
                </a:ext>
              </a:extLst>
            </p:cNvPr>
            <p:cNvSpPr/>
            <p:nvPr/>
          </p:nvSpPr>
          <p:spPr bwMode="auto">
            <a:xfrm>
              <a:off x="2776302" y="4657642"/>
              <a:ext cx="1043832" cy="1371349"/>
            </a:xfrm>
            <a:prstGeom prst="can">
              <a:avLst>
                <a:gd name="adj" fmla="val 39530"/>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16" name="Freeform 146">
              <a:extLst>
                <a:ext uri="{FF2B5EF4-FFF2-40B4-BE49-F238E27FC236}">
                  <a16:creationId xmlns:a16="http://schemas.microsoft.com/office/drawing/2014/main" id="{CDF4159D-F9A6-4FB6-A04C-CAB107EC8B1C}"/>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grpSp>
        <p:nvGrpSpPr>
          <p:cNvPr id="217" name="Group 216">
            <a:extLst>
              <a:ext uri="{FF2B5EF4-FFF2-40B4-BE49-F238E27FC236}">
                <a16:creationId xmlns:a16="http://schemas.microsoft.com/office/drawing/2014/main" id="{359ECD34-5349-4A01-8B12-4716D4AD09EF}"/>
              </a:ext>
            </a:extLst>
          </p:cNvPr>
          <p:cNvGrpSpPr/>
          <p:nvPr/>
        </p:nvGrpSpPr>
        <p:grpSpPr>
          <a:xfrm>
            <a:off x="7907732" y="5048860"/>
            <a:ext cx="294692" cy="229438"/>
            <a:chOff x="2062250" y="1828801"/>
            <a:chExt cx="438091" cy="341085"/>
          </a:xfrm>
        </p:grpSpPr>
        <p:grpSp>
          <p:nvGrpSpPr>
            <p:cNvPr id="218" name="Group 217">
              <a:extLst>
                <a:ext uri="{FF2B5EF4-FFF2-40B4-BE49-F238E27FC236}">
                  <a16:creationId xmlns:a16="http://schemas.microsoft.com/office/drawing/2014/main" id="{214F52F9-C31C-4581-A7A0-869CE47FABE7}"/>
                </a:ext>
              </a:extLst>
            </p:cNvPr>
            <p:cNvGrpSpPr/>
            <p:nvPr/>
          </p:nvGrpSpPr>
          <p:grpSpPr>
            <a:xfrm>
              <a:off x="2062250" y="1828801"/>
              <a:ext cx="180067" cy="140947"/>
              <a:chOff x="2438399" y="1828800"/>
              <a:chExt cx="1923143" cy="1799771"/>
            </a:xfrm>
            <a:noFill/>
          </p:grpSpPr>
          <p:sp>
            <p:nvSpPr>
              <p:cNvPr id="246" name="Rectangle 245">
                <a:extLst>
                  <a:ext uri="{FF2B5EF4-FFF2-40B4-BE49-F238E27FC236}">
                    <a16:creationId xmlns:a16="http://schemas.microsoft.com/office/drawing/2014/main" id="{1D9F5E26-DEC6-4861-AE78-6320594614D1}"/>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8" name="Straight Connector 247">
                <a:extLst>
                  <a:ext uri="{FF2B5EF4-FFF2-40B4-BE49-F238E27FC236}">
                    <a16:creationId xmlns:a16="http://schemas.microsoft.com/office/drawing/2014/main" id="{3C48D113-A7EA-46F2-92F1-74F35C5AE3AB}"/>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9" name="Group 218">
              <a:extLst>
                <a:ext uri="{FF2B5EF4-FFF2-40B4-BE49-F238E27FC236}">
                  <a16:creationId xmlns:a16="http://schemas.microsoft.com/office/drawing/2014/main" id="{CC6DBDA0-BE55-451E-AC0A-5F9089758D69}"/>
                </a:ext>
              </a:extLst>
            </p:cNvPr>
            <p:cNvGrpSpPr/>
            <p:nvPr/>
          </p:nvGrpSpPr>
          <p:grpSpPr>
            <a:xfrm>
              <a:off x="2093480" y="2028939"/>
              <a:ext cx="180067" cy="140947"/>
              <a:chOff x="2438399" y="1828800"/>
              <a:chExt cx="1923143" cy="1799771"/>
            </a:xfrm>
            <a:noFill/>
          </p:grpSpPr>
          <p:sp>
            <p:nvSpPr>
              <p:cNvPr id="230" name="Rectangle 229">
                <a:extLst>
                  <a:ext uri="{FF2B5EF4-FFF2-40B4-BE49-F238E27FC236}">
                    <a16:creationId xmlns:a16="http://schemas.microsoft.com/office/drawing/2014/main" id="{5DF8F080-AEB8-43A1-9E04-5524CC17E710}"/>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4" name="Straight Connector 243">
                <a:extLst>
                  <a:ext uri="{FF2B5EF4-FFF2-40B4-BE49-F238E27FC236}">
                    <a16:creationId xmlns:a16="http://schemas.microsoft.com/office/drawing/2014/main" id="{0B515CC7-3D8D-435E-AD2E-790630E2ED11}"/>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0" name="Group 219">
              <a:extLst>
                <a:ext uri="{FF2B5EF4-FFF2-40B4-BE49-F238E27FC236}">
                  <a16:creationId xmlns:a16="http://schemas.microsoft.com/office/drawing/2014/main" id="{D6757B6C-E89B-44ED-9280-204CD272AE8B}"/>
                </a:ext>
              </a:extLst>
            </p:cNvPr>
            <p:cNvGrpSpPr/>
            <p:nvPr/>
          </p:nvGrpSpPr>
          <p:grpSpPr>
            <a:xfrm>
              <a:off x="2320274" y="1907031"/>
              <a:ext cx="180067" cy="140947"/>
              <a:chOff x="2438399" y="1828800"/>
              <a:chExt cx="1923143" cy="1799771"/>
            </a:xfrm>
            <a:noFill/>
          </p:grpSpPr>
          <p:sp>
            <p:nvSpPr>
              <p:cNvPr id="228" name="Rectangle 227">
                <a:extLst>
                  <a:ext uri="{FF2B5EF4-FFF2-40B4-BE49-F238E27FC236}">
                    <a16:creationId xmlns:a16="http://schemas.microsoft.com/office/drawing/2014/main" id="{82A20462-5D81-4B20-9A1E-F90E8324A665}"/>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9" name="Straight Connector 228">
                <a:extLst>
                  <a:ext uri="{FF2B5EF4-FFF2-40B4-BE49-F238E27FC236}">
                    <a16:creationId xmlns:a16="http://schemas.microsoft.com/office/drawing/2014/main" id="{687507D5-9C09-49BB-9D6E-ED4AE035AC6E}"/>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DE2484B5-6AEE-43EF-AAE1-E8210FF183F4}"/>
                </a:ext>
              </a:extLst>
            </p:cNvPr>
            <p:cNvGrpSpPr/>
            <p:nvPr/>
          </p:nvGrpSpPr>
          <p:grpSpPr>
            <a:xfrm>
              <a:off x="2129218" y="1891046"/>
              <a:ext cx="303775" cy="247510"/>
              <a:chOff x="2129218" y="1898304"/>
              <a:chExt cx="303775" cy="247510"/>
            </a:xfrm>
          </p:grpSpPr>
          <p:sp>
            <p:nvSpPr>
              <p:cNvPr id="222" name="Oval 221">
                <a:extLst>
                  <a:ext uri="{FF2B5EF4-FFF2-40B4-BE49-F238E27FC236}">
                    <a16:creationId xmlns:a16="http://schemas.microsoft.com/office/drawing/2014/main" id="{099C6926-26DD-4125-AA1B-FD0CBB2662D2}"/>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3" name="Oval 222">
                <a:extLst>
                  <a:ext uri="{FF2B5EF4-FFF2-40B4-BE49-F238E27FC236}">
                    <a16:creationId xmlns:a16="http://schemas.microsoft.com/office/drawing/2014/main" id="{79989885-6F8B-4CEA-BD32-A8FE79FECE54}"/>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4" name="Oval 223">
                <a:extLst>
                  <a:ext uri="{FF2B5EF4-FFF2-40B4-BE49-F238E27FC236}">
                    <a16:creationId xmlns:a16="http://schemas.microsoft.com/office/drawing/2014/main" id="{C24F9069-4069-469C-9A4D-A88F0960CAB1}"/>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25" name="Straight Connector 224">
                <a:extLst>
                  <a:ext uri="{FF2B5EF4-FFF2-40B4-BE49-F238E27FC236}">
                    <a16:creationId xmlns:a16="http://schemas.microsoft.com/office/drawing/2014/main" id="{EC37D056-9751-41C1-8B75-2552FDB76182}"/>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979106BF-BE4E-4D22-B4A6-0141C6DF662B}"/>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8B11CF3-40E4-45F6-81B4-5DB6279BCA29}"/>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49" name="Group 248">
            <a:extLst>
              <a:ext uri="{FF2B5EF4-FFF2-40B4-BE49-F238E27FC236}">
                <a16:creationId xmlns:a16="http://schemas.microsoft.com/office/drawing/2014/main" id="{C62A5D0A-5A16-4B10-86C8-A4B018550094}"/>
              </a:ext>
            </a:extLst>
          </p:cNvPr>
          <p:cNvGrpSpPr/>
          <p:nvPr/>
        </p:nvGrpSpPr>
        <p:grpSpPr>
          <a:xfrm>
            <a:off x="2020886" y="4658190"/>
            <a:ext cx="248788" cy="257154"/>
            <a:chOff x="6175919" y="4051028"/>
            <a:chExt cx="248788" cy="257154"/>
          </a:xfrm>
        </p:grpSpPr>
        <p:sp>
          <p:nvSpPr>
            <p:cNvPr id="250" name="Freeform: Shape 526">
              <a:extLst>
                <a:ext uri="{FF2B5EF4-FFF2-40B4-BE49-F238E27FC236}">
                  <a16:creationId xmlns:a16="http://schemas.microsoft.com/office/drawing/2014/main" id="{A7ED6772-FFA1-4345-A3EE-67E7B1DFD61A}"/>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Freeform: Shape 527">
              <a:extLst>
                <a:ext uri="{FF2B5EF4-FFF2-40B4-BE49-F238E27FC236}">
                  <a16:creationId xmlns:a16="http://schemas.microsoft.com/office/drawing/2014/main" id="{9168C00A-FA61-4768-BD76-63CE285012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3" name="Freeform: Shape 529">
              <a:extLst>
                <a:ext uri="{FF2B5EF4-FFF2-40B4-BE49-F238E27FC236}">
                  <a16:creationId xmlns:a16="http://schemas.microsoft.com/office/drawing/2014/main" id="{378F6618-6B12-4B45-BD73-E0BD8650B7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4" name="Freeform: Shape 530">
              <a:extLst>
                <a:ext uri="{FF2B5EF4-FFF2-40B4-BE49-F238E27FC236}">
                  <a16:creationId xmlns:a16="http://schemas.microsoft.com/office/drawing/2014/main" id="{AA4EDA8B-B55A-4B33-AFE0-7567D323FD32}"/>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5" name="Freeform: Shape 531">
              <a:extLst>
                <a:ext uri="{FF2B5EF4-FFF2-40B4-BE49-F238E27FC236}">
                  <a16:creationId xmlns:a16="http://schemas.microsoft.com/office/drawing/2014/main" id="{1CDBE46B-5A64-46EF-8BD6-7FB6548FD957}"/>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6" name="Freeform: Shape 532">
              <a:extLst>
                <a:ext uri="{FF2B5EF4-FFF2-40B4-BE49-F238E27FC236}">
                  <a16:creationId xmlns:a16="http://schemas.microsoft.com/office/drawing/2014/main" id="{86736F08-776C-45D6-AD4E-38CFBEA5C8C1}"/>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7" name="Freeform: Shape 524">
              <a:extLst>
                <a:ext uri="{FF2B5EF4-FFF2-40B4-BE49-F238E27FC236}">
                  <a16:creationId xmlns:a16="http://schemas.microsoft.com/office/drawing/2014/main" id="{72DB13E8-4BA8-4C0B-BFC4-51126B4C0F0E}"/>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9" name="Freeform: Shape 533">
              <a:extLst>
                <a:ext uri="{FF2B5EF4-FFF2-40B4-BE49-F238E27FC236}">
                  <a16:creationId xmlns:a16="http://schemas.microsoft.com/office/drawing/2014/main" id="{6FAAEB38-1056-470F-95CC-241CA54FD3CB}"/>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61" name="Rectangle 260"/>
          <p:cNvSpPr/>
          <p:nvPr/>
        </p:nvSpPr>
        <p:spPr>
          <a:xfrm>
            <a:off x="2248716" y="3609444"/>
            <a:ext cx="860592"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Kafka</a:t>
            </a:r>
          </a:p>
        </p:txBody>
      </p:sp>
      <p:grpSp>
        <p:nvGrpSpPr>
          <p:cNvPr id="263" name="Group 262"/>
          <p:cNvGrpSpPr/>
          <p:nvPr/>
        </p:nvGrpSpPr>
        <p:grpSpPr>
          <a:xfrm>
            <a:off x="2089617" y="3585906"/>
            <a:ext cx="171386" cy="291150"/>
            <a:chOff x="10668000" y="1393825"/>
            <a:chExt cx="527050" cy="895350"/>
          </a:xfrm>
        </p:grpSpPr>
        <p:sp>
          <p:nvSpPr>
            <p:cNvPr id="265" name="Oval 264"/>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7" name="Oval 266"/>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8" name="Oval 267"/>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9" name="Oval 268"/>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Oval 269"/>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71" name="Straight Connector 270"/>
            <p:cNvCxnSpPr/>
            <p:nvPr/>
          </p:nvCxnSpPr>
          <p:spPr>
            <a:xfrm>
              <a:off x="10791825" y="1597025"/>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10791825" y="1966190"/>
              <a:ext cx="0" cy="12065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flipH="1">
              <a:off x="10895906" y="1717148"/>
              <a:ext cx="109141" cy="6141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4" name="Straight Connector 273"/>
            <p:cNvCxnSpPr/>
            <p:nvPr/>
          </p:nvCxnSpPr>
          <p:spPr>
            <a:xfrm>
              <a:off x="10905558" y="1903102"/>
              <a:ext cx="101228" cy="5696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9" name="Graphic 8" descr="Gears">
            <a:extLst>
              <a:ext uri="{FF2B5EF4-FFF2-40B4-BE49-F238E27FC236}">
                <a16:creationId xmlns:a16="http://schemas.microsoft.com/office/drawing/2014/main" id="{A982612A-8544-4616-AD27-E295720C71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7987" y="3517736"/>
            <a:ext cx="447063" cy="447063"/>
          </a:xfrm>
          <a:prstGeom prst="rect">
            <a:avLst/>
          </a:prstGeom>
        </p:spPr>
      </p:pic>
      <p:grpSp>
        <p:nvGrpSpPr>
          <p:cNvPr id="208" name="Group 11">
            <a:extLst>
              <a:ext uri="{FF2B5EF4-FFF2-40B4-BE49-F238E27FC236}">
                <a16:creationId xmlns:a16="http://schemas.microsoft.com/office/drawing/2014/main" id="{80D4BD31-643D-4C8C-8BE9-C522C5C8BFC8}"/>
              </a:ext>
            </a:extLst>
          </p:cNvPr>
          <p:cNvGrpSpPr>
            <a:grpSpLocks noChangeAspect="1"/>
          </p:cNvGrpSpPr>
          <p:nvPr/>
        </p:nvGrpSpPr>
        <p:grpSpPr bwMode="auto">
          <a:xfrm>
            <a:off x="5780509" y="4690365"/>
            <a:ext cx="215115" cy="234323"/>
            <a:chOff x="3861" y="4291602"/>
            <a:chExt cx="112" cy="244433"/>
          </a:xfrm>
        </p:grpSpPr>
        <p:sp>
          <p:nvSpPr>
            <p:cNvPr id="209" name="Freeform 12">
              <a:extLst>
                <a:ext uri="{FF2B5EF4-FFF2-40B4-BE49-F238E27FC236}">
                  <a16:creationId xmlns:a16="http://schemas.microsoft.com/office/drawing/2014/main" id="{C510F963-63DC-4E37-A7E4-87995035FED6}"/>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2" name="Line 13">
              <a:extLst>
                <a:ext uri="{FF2B5EF4-FFF2-40B4-BE49-F238E27FC236}">
                  <a16:creationId xmlns:a16="http://schemas.microsoft.com/office/drawing/2014/main" id="{BE72AFEB-8F89-4A03-B20A-C18C28F6769C}"/>
                </a:ext>
              </a:extLst>
            </p:cNvPr>
            <p:cNvSpPr>
              <a:spLocks noChangeShapeType="1"/>
            </p:cNvSpPr>
            <p:nvPr/>
          </p:nvSpPr>
          <p:spPr bwMode="auto">
            <a:xfrm>
              <a:off x="3874" y="4469918"/>
              <a:ext cx="8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13" name="Line 14">
              <a:extLst>
                <a:ext uri="{FF2B5EF4-FFF2-40B4-BE49-F238E27FC236}">
                  <a16:creationId xmlns:a16="http://schemas.microsoft.com/office/drawing/2014/main" id="{A0597469-5FEB-4766-BEB0-C5675E7331A5}"/>
                </a:ext>
              </a:extLst>
            </p:cNvPr>
            <p:cNvSpPr>
              <a:spLocks noChangeShapeType="1"/>
            </p:cNvSpPr>
            <p:nvPr/>
          </p:nvSpPr>
          <p:spPr bwMode="auto">
            <a:xfrm>
              <a:off x="3923" y="4335680"/>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43" name="Line 15">
              <a:extLst>
                <a:ext uri="{FF2B5EF4-FFF2-40B4-BE49-F238E27FC236}">
                  <a16:creationId xmlns:a16="http://schemas.microsoft.com/office/drawing/2014/main" id="{52622AA2-2972-4B51-BCEC-F1C9B3D42805}"/>
                </a:ext>
              </a:extLst>
            </p:cNvPr>
            <p:cNvSpPr>
              <a:spLocks noChangeShapeType="1"/>
            </p:cNvSpPr>
            <p:nvPr/>
          </p:nvSpPr>
          <p:spPr bwMode="auto">
            <a:xfrm>
              <a:off x="3923" y="4379758"/>
              <a:ext cx="16"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5" name="Line 16">
              <a:extLst>
                <a:ext uri="{FF2B5EF4-FFF2-40B4-BE49-F238E27FC236}">
                  <a16:creationId xmlns:a16="http://schemas.microsoft.com/office/drawing/2014/main" id="{63059627-DA07-43A3-B996-9F93AEF85387}"/>
                </a:ext>
              </a:extLst>
            </p:cNvPr>
            <p:cNvSpPr>
              <a:spLocks noChangeShapeType="1"/>
            </p:cNvSpPr>
            <p:nvPr/>
          </p:nvSpPr>
          <p:spPr bwMode="auto">
            <a:xfrm>
              <a:off x="3923" y="4425840"/>
              <a:ext cx="2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sp>
          <p:nvSpPr>
            <p:cNvPr id="276" name="Line 17">
              <a:extLst>
                <a:ext uri="{FF2B5EF4-FFF2-40B4-BE49-F238E27FC236}">
                  <a16:creationId xmlns:a16="http://schemas.microsoft.com/office/drawing/2014/main" id="{EB7F23CE-1FC9-43FA-B246-F2EB088337AD}"/>
                </a:ext>
              </a:extLst>
            </p:cNvPr>
            <p:cNvSpPr>
              <a:spLocks noChangeShapeType="1"/>
            </p:cNvSpPr>
            <p:nvPr/>
          </p:nvSpPr>
          <p:spPr bwMode="auto">
            <a:xfrm>
              <a:off x="3883" y="4291602"/>
              <a:ext cx="68"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ndParaRPr>
            </a:p>
          </p:txBody>
        </p:sp>
      </p:grpSp>
    </p:spTree>
    <p:extLst>
      <p:ext uri="{BB962C8B-B14F-4D97-AF65-F5344CB8AC3E}">
        <p14:creationId xmlns:p14="http://schemas.microsoft.com/office/powerpoint/2010/main" val="122583888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close up of a logo&#10;&#10;Description generated with very high confidence">
            <a:extLst>
              <a:ext uri="{FF2B5EF4-FFF2-40B4-BE49-F238E27FC236}">
                <a16:creationId xmlns:a16="http://schemas.microsoft.com/office/drawing/2014/main" id="{5D4E2DA4-C153-4252-9F39-9F75EC0F2D9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7828" r="2" b="2"/>
          <a:stretch/>
        </p:blipFill>
        <p:spPr>
          <a:xfrm>
            <a:off x="20" y="10"/>
            <a:ext cx="7534636" cy="6857990"/>
          </a:xfrm>
          <a:prstGeom prst="rect">
            <a:avLst/>
          </a:prstGeom>
        </p:spPr>
      </p:pic>
      <p:sp>
        <p:nvSpPr>
          <p:cNvPr id="5" name="Title 4">
            <a:extLst>
              <a:ext uri="{FF2B5EF4-FFF2-40B4-BE49-F238E27FC236}">
                <a16:creationId xmlns:a16="http://schemas.microsoft.com/office/drawing/2014/main" id="{BA84B9AC-767B-430E-B0C5-FD2E8AB37B8D}"/>
              </a:ext>
            </a:extLst>
          </p:cNvPr>
          <p:cNvSpPr>
            <a:spLocks noGrp="1"/>
          </p:cNvSpPr>
          <p:nvPr>
            <p:ph type="title"/>
          </p:nvPr>
        </p:nvSpPr>
        <p:spPr>
          <a:xfrm>
            <a:off x="8174735" y="640081"/>
            <a:ext cx="3377183" cy="3708895"/>
          </a:xfrm>
          <a:noFill/>
        </p:spPr>
        <p:txBody>
          <a:bodyPr vert="horz" lIns="91440" tIns="45720" rIns="91440" bIns="45720" rtlCol="0" anchor="t">
            <a:normAutofit/>
          </a:bodyPr>
          <a:lstStyle/>
          <a:p>
            <a:pPr defTabSz="914400">
              <a:spcBef>
                <a:spcPct val="0"/>
              </a:spcBef>
            </a:pPr>
            <a:br>
              <a:rPr lang="en-US" sz="4400">
                <a:solidFill>
                  <a:srgbClr val="0070C0"/>
                </a:solidFill>
                <a:latin typeface="+mj-lt"/>
                <a:ea typeface="+mj-ea"/>
                <a:cs typeface="+mj-cs"/>
              </a:rPr>
            </a:br>
            <a:r>
              <a:rPr lang="en-US" sz="4400">
                <a:solidFill>
                  <a:srgbClr val="0070C0"/>
                </a:solidFill>
              </a:rPr>
              <a:t>Q &amp; A </a:t>
            </a:r>
            <a:br>
              <a:rPr lang="en-US" sz="4400">
                <a:solidFill>
                  <a:srgbClr val="0070C0"/>
                </a:solidFill>
              </a:rPr>
            </a:br>
            <a:br>
              <a:rPr lang="en-US" sz="4400">
                <a:solidFill>
                  <a:srgbClr val="0070C0"/>
                </a:solidFill>
              </a:rPr>
            </a:br>
            <a:br>
              <a:rPr lang="en-US" sz="4400">
                <a:solidFill>
                  <a:srgbClr val="0070C0"/>
                </a:solidFill>
                <a:latin typeface="+mj-lt"/>
                <a:ea typeface="+mj-ea"/>
                <a:cs typeface="+mj-cs"/>
              </a:rPr>
            </a:br>
            <a:endParaRPr lang="en-US" sz="4400">
              <a:solidFill>
                <a:srgbClr val="0070C0"/>
              </a:solidFill>
              <a:latin typeface="+mj-lt"/>
              <a:ea typeface="+mj-ea"/>
              <a:cs typeface="+mj-cs"/>
            </a:endParaRPr>
          </a:p>
        </p:txBody>
      </p:sp>
    </p:spTree>
    <p:extLst>
      <p:ext uri="{BB962C8B-B14F-4D97-AF65-F5344CB8AC3E}">
        <p14:creationId xmlns:p14="http://schemas.microsoft.com/office/powerpoint/2010/main" val="33476195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6" name="Group 245"/>
          <p:cNvGrpSpPr/>
          <p:nvPr/>
        </p:nvGrpSpPr>
        <p:grpSpPr>
          <a:xfrm>
            <a:off x="7097611" y="2268560"/>
            <a:ext cx="715861" cy="693859"/>
            <a:chOff x="6789738" y="-1839913"/>
            <a:chExt cx="1446213" cy="1401763"/>
          </a:xfrm>
          <a:solidFill>
            <a:srgbClr val="0070C0"/>
          </a:solidFill>
        </p:grpSpPr>
        <p:sp>
          <p:nvSpPr>
            <p:cNvPr id="244"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45"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grpSp>
      <p:grpSp>
        <p:nvGrpSpPr>
          <p:cNvPr id="325" name="Group 324"/>
          <p:cNvGrpSpPr/>
          <p:nvPr/>
        </p:nvGrpSpPr>
        <p:grpSpPr>
          <a:xfrm>
            <a:off x="7094737" y="2268560"/>
            <a:ext cx="715861" cy="693859"/>
            <a:chOff x="6789738" y="-1839913"/>
            <a:chExt cx="1446213" cy="1401763"/>
          </a:xfrm>
          <a:solidFill>
            <a:srgbClr val="0070C0"/>
          </a:solidFill>
        </p:grpSpPr>
        <p:sp>
          <p:nvSpPr>
            <p:cNvPr id="326" name="Freeform 150"/>
            <p:cNvSpPr>
              <a:spLocks noEditPoints="1"/>
            </p:cNvSpPr>
            <p:nvPr/>
          </p:nvSpPr>
          <p:spPr bwMode="auto">
            <a:xfrm>
              <a:off x="6789738" y="-1839913"/>
              <a:ext cx="1446213" cy="1401763"/>
            </a:xfrm>
            <a:custGeom>
              <a:avLst/>
              <a:gdLst>
                <a:gd name="T0" fmla="*/ 0 w 339"/>
                <a:gd name="T1" fmla="*/ 0 h 328"/>
                <a:gd name="T2" fmla="*/ 0 w 339"/>
                <a:gd name="T3" fmla="*/ 328 h 328"/>
                <a:gd name="T4" fmla="*/ 339 w 339"/>
                <a:gd name="T5" fmla="*/ 328 h 328"/>
                <a:gd name="T6" fmla="*/ 339 w 339"/>
                <a:gd name="T7" fmla="*/ 0 h 328"/>
                <a:gd name="T8" fmla="*/ 0 w 339"/>
                <a:gd name="T9" fmla="*/ 0 h 328"/>
                <a:gd name="T10" fmla="*/ 99 w 339"/>
                <a:gd name="T11" fmla="*/ 129 h 328"/>
                <a:gd name="T12" fmla="*/ 71 w 339"/>
                <a:gd name="T13" fmla="*/ 102 h 328"/>
                <a:gd name="T14" fmla="*/ 99 w 339"/>
                <a:gd name="T15" fmla="*/ 74 h 328"/>
                <a:gd name="T16" fmla="*/ 125 w 339"/>
                <a:gd name="T17" fmla="*/ 102 h 328"/>
                <a:gd name="T18" fmla="*/ 99 w 339"/>
                <a:gd name="T19" fmla="*/ 129 h 328"/>
                <a:gd name="T20" fmla="*/ 121 w 339"/>
                <a:gd name="T21" fmla="*/ 61 h 328"/>
                <a:gd name="T22" fmla="*/ 99 w 339"/>
                <a:gd name="T23" fmla="*/ 55 h 328"/>
                <a:gd name="T24" fmla="*/ 52 w 339"/>
                <a:gd name="T25" fmla="*/ 102 h 328"/>
                <a:gd name="T26" fmla="*/ 99 w 339"/>
                <a:gd name="T27" fmla="*/ 148 h 328"/>
                <a:gd name="T28" fmla="*/ 143 w 339"/>
                <a:gd name="T29" fmla="*/ 102 h 328"/>
                <a:gd name="T30" fmla="*/ 135 w 339"/>
                <a:gd name="T31" fmla="*/ 74 h 328"/>
                <a:gd name="T32" fmla="*/ 189 w 339"/>
                <a:gd name="T33" fmla="*/ 19 h 328"/>
                <a:gd name="T34" fmla="*/ 320 w 339"/>
                <a:gd name="T35" fmla="*/ 19 h 328"/>
                <a:gd name="T36" fmla="*/ 320 w 339"/>
                <a:gd name="T37" fmla="*/ 298 h 328"/>
                <a:gd name="T38" fmla="*/ 274 w 339"/>
                <a:gd name="T39" fmla="*/ 254 h 328"/>
                <a:gd name="T40" fmla="*/ 281 w 339"/>
                <a:gd name="T41" fmla="*/ 231 h 328"/>
                <a:gd name="T42" fmla="*/ 234 w 339"/>
                <a:gd name="T43" fmla="*/ 184 h 328"/>
                <a:gd name="T44" fmla="*/ 188 w 339"/>
                <a:gd name="T45" fmla="*/ 231 h 328"/>
                <a:gd name="T46" fmla="*/ 234 w 339"/>
                <a:gd name="T47" fmla="*/ 275 h 328"/>
                <a:gd name="T48" fmla="*/ 258 w 339"/>
                <a:gd name="T49" fmla="*/ 267 h 328"/>
                <a:gd name="T50" fmla="*/ 304 w 339"/>
                <a:gd name="T51" fmla="*/ 310 h 328"/>
                <a:gd name="T52" fmla="*/ 19 w 339"/>
                <a:gd name="T53" fmla="*/ 310 h 328"/>
                <a:gd name="T54" fmla="*/ 19 w 339"/>
                <a:gd name="T55" fmla="*/ 19 h 328"/>
                <a:gd name="T56" fmla="*/ 163 w 339"/>
                <a:gd name="T57" fmla="*/ 19 h 328"/>
                <a:gd name="T58" fmla="*/ 121 w 339"/>
                <a:gd name="T59" fmla="*/ 61 h 328"/>
                <a:gd name="T60" fmla="*/ 234 w 339"/>
                <a:gd name="T61" fmla="*/ 256 h 328"/>
                <a:gd name="T62" fmla="*/ 207 w 339"/>
                <a:gd name="T63" fmla="*/ 231 h 328"/>
                <a:gd name="T64" fmla="*/ 234 w 339"/>
                <a:gd name="T65" fmla="*/ 203 h 328"/>
                <a:gd name="T66" fmla="*/ 260 w 339"/>
                <a:gd name="T67" fmla="*/ 231 h 328"/>
                <a:gd name="T68" fmla="*/ 234 w 339"/>
                <a:gd name="T69" fmla="*/ 25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9" h="328">
                  <a:moveTo>
                    <a:pt x="0" y="0"/>
                  </a:moveTo>
                  <a:cubicBezTo>
                    <a:pt x="0" y="328"/>
                    <a:pt x="0" y="328"/>
                    <a:pt x="0" y="328"/>
                  </a:cubicBezTo>
                  <a:cubicBezTo>
                    <a:pt x="339" y="328"/>
                    <a:pt x="339" y="328"/>
                    <a:pt x="339" y="328"/>
                  </a:cubicBezTo>
                  <a:cubicBezTo>
                    <a:pt x="339" y="0"/>
                    <a:pt x="339" y="0"/>
                    <a:pt x="339" y="0"/>
                  </a:cubicBezTo>
                  <a:lnTo>
                    <a:pt x="0" y="0"/>
                  </a:lnTo>
                  <a:close/>
                  <a:moveTo>
                    <a:pt x="99" y="129"/>
                  </a:moveTo>
                  <a:cubicBezTo>
                    <a:pt x="83" y="129"/>
                    <a:pt x="71" y="117"/>
                    <a:pt x="71" y="102"/>
                  </a:cubicBezTo>
                  <a:cubicBezTo>
                    <a:pt x="71" y="86"/>
                    <a:pt x="83" y="74"/>
                    <a:pt x="99" y="74"/>
                  </a:cubicBezTo>
                  <a:cubicBezTo>
                    <a:pt x="113" y="74"/>
                    <a:pt x="125" y="87"/>
                    <a:pt x="125" y="102"/>
                  </a:cubicBezTo>
                  <a:cubicBezTo>
                    <a:pt x="125" y="117"/>
                    <a:pt x="113" y="129"/>
                    <a:pt x="99" y="129"/>
                  </a:cubicBezTo>
                  <a:close/>
                  <a:moveTo>
                    <a:pt x="121" y="61"/>
                  </a:moveTo>
                  <a:cubicBezTo>
                    <a:pt x="113" y="57"/>
                    <a:pt x="106" y="55"/>
                    <a:pt x="99" y="55"/>
                  </a:cubicBezTo>
                  <a:cubicBezTo>
                    <a:pt x="73" y="55"/>
                    <a:pt x="52" y="77"/>
                    <a:pt x="52" y="102"/>
                  </a:cubicBezTo>
                  <a:cubicBezTo>
                    <a:pt x="52" y="127"/>
                    <a:pt x="73" y="148"/>
                    <a:pt x="99" y="148"/>
                  </a:cubicBezTo>
                  <a:cubicBezTo>
                    <a:pt x="123" y="148"/>
                    <a:pt x="143" y="127"/>
                    <a:pt x="143" y="102"/>
                  </a:cubicBezTo>
                  <a:cubicBezTo>
                    <a:pt x="143" y="92"/>
                    <a:pt x="141" y="82"/>
                    <a:pt x="135" y="74"/>
                  </a:cubicBezTo>
                  <a:cubicBezTo>
                    <a:pt x="189" y="19"/>
                    <a:pt x="189" y="19"/>
                    <a:pt x="189" y="19"/>
                  </a:cubicBezTo>
                  <a:cubicBezTo>
                    <a:pt x="320" y="19"/>
                    <a:pt x="320" y="19"/>
                    <a:pt x="320" y="19"/>
                  </a:cubicBezTo>
                  <a:cubicBezTo>
                    <a:pt x="320" y="298"/>
                    <a:pt x="320" y="298"/>
                    <a:pt x="320" y="298"/>
                  </a:cubicBezTo>
                  <a:cubicBezTo>
                    <a:pt x="274" y="254"/>
                    <a:pt x="274" y="254"/>
                    <a:pt x="274" y="254"/>
                  </a:cubicBezTo>
                  <a:cubicBezTo>
                    <a:pt x="279" y="248"/>
                    <a:pt x="281" y="240"/>
                    <a:pt x="281" y="231"/>
                  </a:cubicBezTo>
                  <a:cubicBezTo>
                    <a:pt x="281" y="206"/>
                    <a:pt x="260" y="184"/>
                    <a:pt x="234" y="184"/>
                  </a:cubicBezTo>
                  <a:cubicBezTo>
                    <a:pt x="209" y="184"/>
                    <a:pt x="188" y="206"/>
                    <a:pt x="188" y="231"/>
                  </a:cubicBezTo>
                  <a:cubicBezTo>
                    <a:pt x="188" y="255"/>
                    <a:pt x="209" y="275"/>
                    <a:pt x="234" y="275"/>
                  </a:cubicBezTo>
                  <a:cubicBezTo>
                    <a:pt x="243" y="275"/>
                    <a:pt x="252" y="272"/>
                    <a:pt x="258" y="267"/>
                  </a:cubicBezTo>
                  <a:cubicBezTo>
                    <a:pt x="304" y="310"/>
                    <a:pt x="304" y="310"/>
                    <a:pt x="304" y="310"/>
                  </a:cubicBezTo>
                  <a:cubicBezTo>
                    <a:pt x="19" y="310"/>
                    <a:pt x="19" y="310"/>
                    <a:pt x="19" y="310"/>
                  </a:cubicBezTo>
                  <a:cubicBezTo>
                    <a:pt x="19" y="19"/>
                    <a:pt x="19" y="19"/>
                    <a:pt x="19" y="19"/>
                  </a:cubicBezTo>
                  <a:cubicBezTo>
                    <a:pt x="163" y="19"/>
                    <a:pt x="163" y="19"/>
                    <a:pt x="163" y="19"/>
                  </a:cubicBezTo>
                  <a:lnTo>
                    <a:pt x="121" y="61"/>
                  </a:lnTo>
                  <a:close/>
                  <a:moveTo>
                    <a:pt x="234" y="256"/>
                  </a:moveTo>
                  <a:cubicBezTo>
                    <a:pt x="219" y="256"/>
                    <a:pt x="207" y="245"/>
                    <a:pt x="207" y="231"/>
                  </a:cubicBezTo>
                  <a:cubicBezTo>
                    <a:pt x="207" y="215"/>
                    <a:pt x="219" y="203"/>
                    <a:pt x="234" y="203"/>
                  </a:cubicBezTo>
                  <a:cubicBezTo>
                    <a:pt x="249" y="203"/>
                    <a:pt x="260" y="216"/>
                    <a:pt x="260" y="231"/>
                  </a:cubicBezTo>
                  <a:cubicBezTo>
                    <a:pt x="260" y="244"/>
                    <a:pt x="248" y="256"/>
                    <a:pt x="234" y="2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27" name="Freeform 151"/>
            <p:cNvSpPr>
              <a:spLocks noEditPoints="1"/>
            </p:cNvSpPr>
            <p:nvPr/>
          </p:nvSpPr>
          <p:spPr bwMode="auto">
            <a:xfrm>
              <a:off x="7010400" y="-1604963"/>
              <a:ext cx="968375" cy="939800"/>
            </a:xfrm>
            <a:custGeom>
              <a:avLst/>
              <a:gdLst>
                <a:gd name="T0" fmla="*/ 47 w 227"/>
                <a:gd name="T1" fmla="*/ 220 h 220"/>
                <a:gd name="T2" fmla="*/ 91 w 227"/>
                <a:gd name="T3" fmla="*/ 176 h 220"/>
                <a:gd name="T4" fmla="*/ 86 w 227"/>
                <a:gd name="T5" fmla="*/ 154 h 220"/>
                <a:gd name="T6" fmla="*/ 157 w 227"/>
                <a:gd name="T7" fmla="*/ 84 h 220"/>
                <a:gd name="T8" fmla="*/ 182 w 227"/>
                <a:gd name="T9" fmla="*/ 93 h 220"/>
                <a:gd name="T10" fmla="*/ 227 w 227"/>
                <a:gd name="T11" fmla="*/ 47 h 220"/>
                <a:gd name="T12" fmla="*/ 182 w 227"/>
                <a:gd name="T13" fmla="*/ 0 h 220"/>
                <a:gd name="T14" fmla="*/ 136 w 227"/>
                <a:gd name="T15" fmla="*/ 47 h 220"/>
                <a:gd name="T16" fmla="*/ 143 w 227"/>
                <a:gd name="T17" fmla="*/ 72 h 220"/>
                <a:gd name="T18" fmla="*/ 75 w 227"/>
                <a:gd name="T19" fmla="*/ 140 h 220"/>
                <a:gd name="T20" fmla="*/ 47 w 227"/>
                <a:gd name="T21" fmla="*/ 129 h 220"/>
                <a:gd name="T22" fmla="*/ 0 w 227"/>
                <a:gd name="T23" fmla="*/ 176 h 220"/>
                <a:gd name="T24" fmla="*/ 47 w 227"/>
                <a:gd name="T25" fmla="*/ 220 h 220"/>
                <a:gd name="T26" fmla="*/ 19 w 227"/>
                <a:gd name="T27" fmla="*/ 176 h 220"/>
                <a:gd name="T28" fmla="*/ 47 w 227"/>
                <a:gd name="T29" fmla="*/ 148 h 220"/>
                <a:gd name="T30" fmla="*/ 73 w 227"/>
                <a:gd name="T31" fmla="*/ 176 h 220"/>
                <a:gd name="T32" fmla="*/ 47 w 227"/>
                <a:gd name="T33" fmla="*/ 201 h 220"/>
                <a:gd name="T34" fmla="*/ 19 w 227"/>
                <a:gd name="T35" fmla="*/ 176 h 220"/>
                <a:gd name="T36" fmla="*/ 155 w 227"/>
                <a:gd name="T37" fmla="*/ 47 h 220"/>
                <a:gd name="T38" fmla="*/ 182 w 227"/>
                <a:gd name="T39" fmla="*/ 19 h 220"/>
                <a:gd name="T40" fmla="*/ 208 w 227"/>
                <a:gd name="T41" fmla="*/ 47 h 220"/>
                <a:gd name="T42" fmla="*/ 182 w 227"/>
                <a:gd name="T43" fmla="*/ 74 h 220"/>
                <a:gd name="T44" fmla="*/ 155 w 227"/>
                <a:gd name="T45" fmla="*/ 4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7" h="220">
                  <a:moveTo>
                    <a:pt x="47" y="220"/>
                  </a:moveTo>
                  <a:cubicBezTo>
                    <a:pt x="72" y="220"/>
                    <a:pt x="91" y="201"/>
                    <a:pt x="91" y="176"/>
                  </a:cubicBezTo>
                  <a:cubicBezTo>
                    <a:pt x="91" y="167"/>
                    <a:pt x="90" y="161"/>
                    <a:pt x="86" y="154"/>
                  </a:cubicBezTo>
                  <a:cubicBezTo>
                    <a:pt x="157" y="84"/>
                    <a:pt x="157" y="84"/>
                    <a:pt x="157" y="84"/>
                  </a:cubicBezTo>
                  <a:cubicBezTo>
                    <a:pt x="165" y="90"/>
                    <a:pt x="174" y="93"/>
                    <a:pt x="182" y="93"/>
                  </a:cubicBezTo>
                  <a:cubicBezTo>
                    <a:pt x="207" y="93"/>
                    <a:pt x="227" y="72"/>
                    <a:pt x="227" y="47"/>
                  </a:cubicBezTo>
                  <a:cubicBezTo>
                    <a:pt x="227" y="21"/>
                    <a:pt x="207" y="0"/>
                    <a:pt x="182" y="0"/>
                  </a:cubicBezTo>
                  <a:cubicBezTo>
                    <a:pt x="157" y="0"/>
                    <a:pt x="136" y="22"/>
                    <a:pt x="136" y="47"/>
                  </a:cubicBezTo>
                  <a:cubicBezTo>
                    <a:pt x="136" y="54"/>
                    <a:pt x="138" y="62"/>
                    <a:pt x="143" y="72"/>
                  </a:cubicBezTo>
                  <a:cubicBezTo>
                    <a:pt x="75" y="140"/>
                    <a:pt x="75" y="140"/>
                    <a:pt x="75" y="140"/>
                  </a:cubicBezTo>
                  <a:cubicBezTo>
                    <a:pt x="67" y="133"/>
                    <a:pt x="58" y="129"/>
                    <a:pt x="47" y="129"/>
                  </a:cubicBezTo>
                  <a:cubicBezTo>
                    <a:pt x="21" y="129"/>
                    <a:pt x="0" y="151"/>
                    <a:pt x="0" y="176"/>
                  </a:cubicBezTo>
                  <a:cubicBezTo>
                    <a:pt x="0" y="200"/>
                    <a:pt x="21" y="220"/>
                    <a:pt x="47" y="220"/>
                  </a:cubicBezTo>
                  <a:close/>
                  <a:moveTo>
                    <a:pt x="19" y="176"/>
                  </a:moveTo>
                  <a:cubicBezTo>
                    <a:pt x="19" y="160"/>
                    <a:pt x="31" y="148"/>
                    <a:pt x="47" y="148"/>
                  </a:cubicBezTo>
                  <a:cubicBezTo>
                    <a:pt x="61" y="148"/>
                    <a:pt x="73" y="161"/>
                    <a:pt x="73" y="176"/>
                  </a:cubicBezTo>
                  <a:cubicBezTo>
                    <a:pt x="73" y="189"/>
                    <a:pt x="61" y="201"/>
                    <a:pt x="47" y="201"/>
                  </a:cubicBezTo>
                  <a:cubicBezTo>
                    <a:pt x="31" y="201"/>
                    <a:pt x="19" y="190"/>
                    <a:pt x="19" y="176"/>
                  </a:cubicBezTo>
                  <a:close/>
                  <a:moveTo>
                    <a:pt x="155" y="47"/>
                  </a:moveTo>
                  <a:cubicBezTo>
                    <a:pt x="155" y="31"/>
                    <a:pt x="167" y="19"/>
                    <a:pt x="182" y="19"/>
                  </a:cubicBezTo>
                  <a:cubicBezTo>
                    <a:pt x="197" y="19"/>
                    <a:pt x="208" y="32"/>
                    <a:pt x="208" y="47"/>
                  </a:cubicBezTo>
                  <a:cubicBezTo>
                    <a:pt x="208" y="62"/>
                    <a:pt x="197" y="74"/>
                    <a:pt x="182" y="74"/>
                  </a:cubicBezTo>
                  <a:cubicBezTo>
                    <a:pt x="167" y="74"/>
                    <a:pt x="155" y="62"/>
                    <a:pt x="155"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grpSp>
      <p:grpSp>
        <p:nvGrpSpPr>
          <p:cNvPr id="187" name="Group 186"/>
          <p:cNvGrpSpPr/>
          <p:nvPr/>
        </p:nvGrpSpPr>
        <p:grpSpPr>
          <a:xfrm>
            <a:off x="1395863" y="2085710"/>
            <a:ext cx="1243020" cy="913009"/>
            <a:chOff x="4603750" y="-3052763"/>
            <a:chExt cx="3509963" cy="2578101"/>
          </a:xfrm>
          <a:solidFill>
            <a:srgbClr val="0070C0"/>
          </a:solidFill>
        </p:grpSpPr>
        <p:sp>
          <p:nvSpPr>
            <p:cNvPr id="188"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89"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0"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1"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2"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3"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4"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5"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6"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7"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8"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199"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0"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1"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2"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3"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4"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5"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6"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7"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8"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09"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0"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1"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2"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3"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4"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5"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6"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7"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8"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19"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0"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1"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2"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3"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4"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5"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6"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7"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8"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29"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30"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31"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32"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33"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34"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35"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36"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37"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grpSp>
      <p:grpSp>
        <p:nvGrpSpPr>
          <p:cNvPr id="252" name="Group 251"/>
          <p:cNvGrpSpPr/>
          <p:nvPr/>
        </p:nvGrpSpPr>
        <p:grpSpPr>
          <a:xfrm>
            <a:off x="4218624" y="2325603"/>
            <a:ext cx="1035667" cy="581704"/>
            <a:chOff x="4441561" y="2682902"/>
            <a:chExt cx="924759" cy="519410"/>
          </a:xfrm>
          <a:solidFill>
            <a:srgbClr val="0070C0"/>
          </a:solidFill>
        </p:grpSpPr>
        <p:sp>
          <p:nvSpPr>
            <p:cNvPr id="250"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51"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grpSp>
      <p:grpSp>
        <p:nvGrpSpPr>
          <p:cNvPr id="322" name="Group 321"/>
          <p:cNvGrpSpPr/>
          <p:nvPr/>
        </p:nvGrpSpPr>
        <p:grpSpPr>
          <a:xfrm>
            <a:off x="4215750" y="2325603"/>
            <a:ext cx="1035667" cy="581704"/>
            <a:chOff x="4441561" y="2682902"/>
            <a:chExt cx="924759" cy="519410"/>
          </a:xfrm>
          <a:solidFill>
            <a:srgbClr val="0070C0"/>
          </a:solidFill>
        </p:grpSpPr>
        <p:sp>
          <p:nvSpPr>
            <p:cNvPr id="323" name="Freeform 155"/>
            <p:cNvSpPr>
              <a:spLocks noEditPoints="1"/>
            </p:cNvSpPr>
            <p:nvPr/>
          </p:nvSpPr>
          <p:spPr bwMode="auto">
            <a:xfrm>
              <a:off x="4441561"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24" name="Freeform 155"/>
            <p:cNvSpPr>
              <a:spLocks noEditPoints="1"/>
            </p:cNvSpPr>
            <p:nvPr/>
          </p:nvSpPr>
          <p:spPr bwMode="auto">
            <a:xfrm>
              <a:off x="4938648" y="2682902"/>
              <a:ext cx="427672" cy="519410"/>
            </a:xfrm>
            <a:custGeom>
              <a:avLst/>
              <a:gdLst>
                <a:gd name="T0" fmla="*/ 120 w 240"/>
                <a:gd name="T1" fmla="*/ 0 h 292"/>
                <a:gd name="T2" fmla="*/ 0 w 240"/>
                <a:gd name="T3" fmla="*/ 35 h 292"/>
                <a:gd name="T4" fmla="*/ 0 w 240"/>
                <a:gd name="T5" fmla="*/ 256 h 292"/>
                <a:gd name="T6" fmla="*/ 120 w 240"/>
                <a:gd name="T7" fmla="*/ 292 h 292"/>
                <a:gd name="T8" fmla="*/ 240 w 240"/>
                <a:gd name="T9" fmla="*/ 256 h 292"/>
                <a:gd name="T10" fmla="*/ 240 w 240"/>
                <a:gd name="T11" fmla="*/ 35 h 292"/>
                <a:gd name="T12" fmla="*/ 120 w 240"/>
                <a:gd name="T13" fmla="*/ 0 h 292"/>
                <a:gd name="T14" fmla="*/ 23 w 240"/>
                <a:gd name="T15" fmla="*/ 35 h 292"/>
                <a:gd name="T16" fmla="*/ 120 w 240"/>
                <a:gd name="T17" fmla="*/ 21 h 292"/>
                <a:gd name="T18" fmla="*/ 217 w 240"/>
                <a:gd name="T19" fmla="*/ 35 h 292"/>
                <a:gd name="T20" fmla="*/ 120 w 240"/>
                <a:gd name="T21" fmla="*/ 50 h 292"/>
                <a:gd name="T22" fmla="*/ 23 w 240"/>
                <a:gd name="T23" fmla="*/ 35 h 292"/>
                <a:gd name="T24" fmla="*/ 219 w 240"/>
                <a:gd name="T25" fmla="*/ 57 h 292"/>
                <a:gd name="T26" fmla="*/ 219 w 240"/>
                <a:gd name="T27" fmla="*/ 255 h 292"/>
                <a:gd name="T28" fmla="*/ 120 w 240"/>
                <a:gd name="T29" fmla="*/ 271 h 292"/>
                <a:gd name="T30" fmla="*/ 21 w 240"/>
                <a:gd name="T31" fmla="*/ 255 h 292"/>
                <a:gd name="T32" fmla="*/ 21 w 240"/>
                <a:gd name="T33" fmla="*/ 57 h 292"/>
                <a:gd name="T34" fmla="*/ 120 w 240"/>
                <a:gd name="T35" fmla="*/ 71 h 292"/>
                <a:gd name="T36" fmla="*/ 219 w 240"/>
                <a:gd name="T37" fmla="*/ 57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2">
                  <a:moveTo>
                    <a:pt x="120" y="0"/>
                  </a:moveTo>
                  <a:cubicBezTo>
                    <a:pt x="100" y="0"/>
                    <a:pt x="0" y="2"/>
                    <a:pt x="0" y="35"/>
                  </a:cubicBezTo>
                  <a:cubicBezTo>
                    <a:pt x="0" y="256"/>
                    <a:pt x="0" y="256"/>
                    <a:pt x="0" y="256"/>
                  </a:cubicBezTo>
                  <a:cubicBezTo>
                    <a:pt x="0" y="290"/>
                    <a:pt x="100" y="292"/>
                    <a:pt x="120" y="292"/>
                  </a:cubicBezTo>
                  <a:cubicBezTo>
                    <a:pt x="140" y="292"/>
                    <a:pt x="240" y="290"/>
                    <a:pt x="240" y="256"/>
                  </a:cubicBezTo>
                  <a:cubicBezTo>
                    <a:pt x="240" y="35"/>
                    <a:pt x="240" y="35"/>
                    <a:pt x="240" y="35"/>
                  </a:cubicBezTo>
                  <a:cubicBezTo>
                    <a:pt x="240" y="2"/>
                    <a:pt x="140" y="0"/>
                    <a:pt x="120" y="0"/>
                  </a:cubicBezTo>
                  <a:close/>
                  <a:moveTo>
                    <a:pt x="23" y="35"/>
                  </a:moveTo>
                  <a:cubicBezTo>
                    <a:pt x="32" y="30"/>
                    <a:pt x="64" y="21"/>
                    <a:pt x="120" y="21"/>
                  </a:cubicBezTo>
                  <a:cubicBezTo>
                    <a:pt x="176" y="21"/>
                    <a:pt x="207" y="30"/>
                    <a:pt x="217" y="35"/>
                  </a:cubicBezTo>
                  <a:cubicBezTo>
                    <a:pt x="207" y="41"/>
                    <a:pt x="176" y="50"/>
                    <a:pt x="120" y="50"/>
                  </a:cubicBezTo>
                  <a:cubicBezTo>
                    <a:pt x="64" y="50"/>
                    <a:pt x="32" y="41"/>
                    <a:pt x="23" y="35"/>
                  </a:cubicBezTo>
                  <a:close/>
                  <a:moveTo>
                    <a:pt x="219" y="57"/>
                  </a:moveTo>
                  <a:cubicBezTo>
                    <a:pt x="219" y="255"/>
                    <a:pt x="219" y="255"/>
                    <a:pt x="219" y="255"/>
                  </a:cubicBezTo>
                  <a:cubicBezTo>
                    <a:pt x="213" y="260"/>
                    <a:pt x="179" y="271"/>
                    <a:pt x="120" y="271"/>
                  </a:cubicBezTo>
                  <a:cubicBezTo>
                    <a:pt x="61" y="271"/>
                    <a:pt x="26" y="260"/>
                    <a:pt x="21" y="255"/>
                  </a:cubicBezTo>
                  <a:cubicBezTo>
                    <a:pt x="21" y="57"/>
                    <a:pt x="21" y="57"/>
                    <a:pt x="21" y="57"/>
                  </a:cubicBezTo>
                  <a:cubicBezTo>
                    <a:pt x="53" y="70"/>
                    <a:pt x="113" y="71"/>
                    <a:pt x="120" y="71"/>
                  </a:cubicBezTo>
                  <a:cubicBezTo>
                    <a:pt x="127" y="71"/>
                    <a:pt x="187" y="70"/>
                    <a:pt x="219" y="57"/>
                  </a:cubicBezTo>
                  <a:close/>
                </a:path>
              </a:pathLst>
            </a:custGeom>
            <a:grpFill/>
            <a:ln>
              <a:noFill/>
            </a:ln>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grpSp>
      <p:grpSp>
        <p:nvGrpSpPr>
          <p:cNvPr id="271" name="Group 270"/>
          <p:cNvGrpSpPr/>
          <p:nvPr/>
        </p:nvGrpSpPr>
        <p:grpSpPr>
          <a:xfrm>
            <a:off x="1392989" y="2085710"/>
            <a:ext cx="1243020" cy="913009"/>
            <a:chOff x="4603750" y="-3052763"/>
            <a:chExt cx="3509963" cy="2578101"/>
          </a:xfrm>
          <a:solidFill>
            <a:srgbClr val="0070C0"/>
          </a:solidFill>
        </p:grpSpPr>
        <p:sp>
          <p:nvSpPr>
            <p:cNvPr id="272" name="Freeform 97"/>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73" name="Freeform 98"/>
            <p:cNvSpPr>
              <a:spLocks noEditPoints="1"/>
            </p:cNvSpPr>
            <p:nvPr/>
          </p:nvSpPr>
          <p:spPr bwMode="auto">
            <a:xfrm>
              <a:off x="4603750" y="-3052763"/>
              <a:ext cx="2619375" cy="1619250"/>
            </a:xfrm>
            <a:custGeom>
              <a:avLst/>
              <a:gdLst>
                <a:gd name="T0" fmla="*/ 1650 w 1650"/>
                <a:gd name="T1" fmla="*/ 1020 h 1020"/>
                <a:gd name="T2" fmla="*/ 0 w 1650"/>
                <a:gd name="T3" fmla="*/ 1020 h 1020"/>
                <a:gd name="T4" fmla="*/ 0 w 1650"/>
                <a:gd name="T5" fmla="*/ 0 h 1020"/>
                <a:gd name="T6" fmla="*/ 1650 w 1650"/>
                <a:gd name="T7" fmla="*/ 0 h 1020"/>
                <a:gd name="T8" fmla="*/ 1650 w 1650"/>
                <a:gd name="T9" fmla="*/ 1020 h 1020"/>
                <a:gd name="T10" fmla="*/ 1650 w 1650"/>
                <a:gd name="T11" fmla="*/ 1020 h 1020"/>
                <a:gd name="T12" fmla="*/ 61 w 1650"/>
                <a:gd name="T13" fmla="*/ 958 h 1020"/>
                <a:gd name="T14" fmla="*/ 1588 w 1650"/>
                <a:gd name="T15" fmla="*/ 958 h 1020"/>
                <a:gd name="T16" fmla="*/ 1588 w 1650"/>
                <a:gd name="T17" fmla="*/ 61 h 1020"/>
                <a:gd name="T18" fmla="*/ 61 w 1650"/>
                <a:gd name="T19" fmla="*/ 61 h 1020"/>
                <a:gd name="T20" fmla="*/ 61 w 1650"/>
                <a:gd name="T21" fmla="*/ 958 h 1020"/>
                <a:gd name="T22" fmla="*/ 61 w 1650"/>
                <a:gd name="T23" fmla="*/ 958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50" h="1020">
                  <a:moveTo>
                    <a:pt x="1650" y="1020"/>
                  </a:moveTo>
                  <a:lnTo>
                    <a:pt x="0" y="1020"/>
                  </a:lnTo>
                  <a:lnTo>
                    <a:pt x="0" y="0"/>
                  </a:lnTo>
                  <a:lnTo>
                    <a:pt x="1650" y="0"/>
                  </a:lnTo>
                  <a:lnTo>
                    <a:pt x="1650" y="1020"/>
                  </a:lnTo>
                  <a:lnTo>
                    <a:pt x="1650" y="1020"/>
                  </a:lnTo>
                  <a:close/>
                  <a:moveTo>
                    <a:pt x="61" y="958"/>
                  </a:moveTo>
                  <a:lnTo>
                    <a:pt x="1588" y="958"/>
                  </a:lnTo>
                  <a:lnTo>
                    <a:pt x="1588" y="61"/>
                  </a:lnTo>
                  <a:lnTo>
                    <a:pt x="61" y="61"/>
                  </a:lnTo>
                  <a:lnTo>
                    <a:pt x="61" y="958"/>
                  </a:lnTo>
                  <a:lnTo>
                    <a:pt x="61" y="9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74" name="Freeform 99"/>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75" name="Freeform 100"/>
            <p:cNvSpPr>
              <a:spLocks noEditPoints="1"/>
            </p:cNvSpPr>
            <p:nvPr/>
          </p:nvSpPr>
          <p:spPr bwMode="auto">
            <a:xfrm>
              <a:off x="7380288" y="-2844800"/>
              <a:ext cx="733425" cy="1411288"/>
            </a:xfrm>
            <a:custGeom>
              <a:avLst/>
              <a:gdLst>
                <a:gd name="T0" fmla="*/ 462 w 462"/>
                <a:gd name="T1" fmla="*/ 889 h 889"/>
                <a:gd name="T2" fmla="*/ 0 w 462"/>
                <a:gd name="T3" fmla="*/ 889 h 889"/>
                <a:gd name="T4" fmla="*/ 0 w 462"/>
                <a:gd name="T5" fmla="*/ 0 h 889"/>
                <a:gd name="T6" fmla="*/ 462 w 462"/>
                <a:gd name="T7" fmla="*/ 0 h 889"/>
                <a:gd name="T8" fmla="*/ 462 w 462"/>
                <a:gd name="T9" fmla="*/ 889 h 889"/>
                <a:gd name="T10" fmla="*/ 462 w 462"/>
                <a:gd name="T11" fmla="*/ 889 h 889"/>
                <a:gd name="T12" fmla="*/ 61 w 462"/>
                <a:gd name="T13" fmla="*/ 827 h 889"/>
                <a:gd name="T14" fmla="*/ 401 w 462"/>
                <a:gd name="T15" fmla="*/ 827 h 889"/>
                <a:gd name="T16" fmla="*/ 401 w 462"/>
                <a:gd name="T17" fmla="*/ 62 h 889"/>
                <a:gd name="T18" fmla="*/ 61 w 462"/>
                <a:gd name="T19" fmla="*/ 62 h 889"/>
                <a:gd name="T20" fmla="*/ 61 w 462"/>
                <a:gd name="T21" fmla="*/ 827 h 889"/>
                <a:gd name="T22" fmla="*/ 61 w 462"/>
                <a:gd name="T23" fmla="*/ 827 h 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889">
                  <a:moveTo>
                    <a:pt x="462" y="889"/>
                  </a:moveTo>
                  <a:lnTo>
                    <a:pt x="0" y="889"/>
                  </a:lnTo>
                  <a:lnTo>
                    <a:pt x="0" y="0"/>
                  </a:lnTo>
                  <a:lnTo>
                    <a:pt x="462" y="0"/>
                  </a:lnTo>
                  <a:lnTo>
                    <a:pt x="462" y="889"/>
                  </a:lnTo>
                  <a:lnTo>
                    <a:pt x="462" y="889"/>
                  </a:lnTo>
                  <a:close/>
                  <a:moveTo>
                    <a:pt x="61" y="827"/>
                  </a:moveTo>
                  <a:lnTo>
                    <a:pt x="401" y="827"/>
                  </a:lnTo>
                  <a:lnTo>
                    <a:pt x="401" y="62"/>
                  </a:lnTo>
                  <a:lnTo>
                    <a:pt x="61" y="62"/>
                  </a:lnTo>
                  <a:lnTo>
                    <a:pt x="61" y="827"/>
                  </a:lnTo>
                  <a:lnTo>
                    <a:pt x="61" y="8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76" name="Freeform 101"/>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77" name="Freeform 102"/>
            <p:cNvSpPr>
              <a:spLocks noEditPoints="1"/>
            </p:cNvSpPr>
            <p:nvPr/>
          </p:nvSpPr>
          <p:spPr bwMode="auto">
            <a:xfrm>
              <a:off x="4811713" y="-1301750"/>
              <a:ext cx="2190750" cy="827088"/>
            </a:xfrm>
            <a:custGeom>
              <a:avLst/>
              <a:gdLst>
                <a:gd name="T0" fmla="*/ 1380 w 1380"/>
                <a:gd name="T1" fmla="*/ 521 h 521"/>
                <a:gd name="T2" fmla="*/ 0 w 1380"/>
                <a:gd name="T3" fmla="*/ 521 h 521"/>
                <a:gd name="T4" fmla="*/ 0 w 1380"/>
                <a:gd name="T5" fmla="*/ 0 h 521"/>
                <a:gd name="T6" fmla="*/ 1380 w 1380"/>
                <a:gd name="T7" fmla="*/ 0 h 521"/>
                <a:gd name="T8" fmla="*/ 1380 w 1380"/>
                <a:gd name="T9" fmla="*/ 521 h 521"/>
                <a:gd name="T10" fmla="*/ 1380 w 1380"/>
                <a:gd name="T11" fmla="*/ 521 h 521"/>
                <a:gd name="T12" fmla="*/ 59 w 1380"/>
                <a:gd name="T13" fmla="*/ 460 h 521"/>
                <a:gd name="T14" fmla="*/ 1318 w 1380"/>
                <a:gd name="T15" fmla="*/ 460 h 521"/>
                <a:gd name="T16" fmla="*/ 1318 w 1380"/>
                <a:gd name="T17" fmla="*/ 61 h 521"/>
                <a:gd name="T18" fmla="*/ 59 w 1380"/>
                <a:gd name="T19" fmla="*/ 61 h 521"/>
                <a:gd name="T20" fmla="*/ 59 w 1380"/>
                <a:gd name="T21" fmla="*/ 460 h 521"/>
                <a:gd name="T22" fmla="*/ 59 w 1380"/>
                <a:gd name="T23" fmla="*/ 46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0" h="521">
                  <a:moveTo>
                    <a:pt x="1380" y="521"/>
                  </a:moveTo>
                  <a:lnTo>
                    <a:pt x="0" y="521"/>
                  </a:lnTo>
                  <a:lnTo>
                    <a:pt x="0" y="0"/>
                  </a:lnTo>
                  <a:lnTo>
                    <a:pt x="1380" y="0"/>
                  </a:lnTo>
                  <a:lnTo>
                    <a:pt x="1380" y="521"/>
                  </a:lnTo>
                  <a:lnTo>
                    <a:pt x="1380" y="521"/>
                  </a:lnTo>
                  <a:close/>
                  <a:moveTo>
                    <a:pt x="59" y="460"/>
                  </a:moveTo>
                  <a:lnTo>
                    <a:pt x="1318" y="460"/>
                  </a:lnTo>
                  <a:lnTo>
                    <a:pt x="1318" y="61"/>
                  </a:lnTo>
                  <a:lnTo>
                    <a:pt x="59" y="61"/>
                  </a:lnTo>
                  <a:lnTo>
                    <a:pt x="59" y="460"/>
                  </a:lnTo>
                  <a:lnTo>
                    <a:pt x="59" y="4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78" name="Freeform 103"/>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79" name="Freeform 104"/>
            <p:cNvSpPr>
              <a:spLocks/>
            </p:cNvSpPr>
            <p:nvPr/>
          </p:nvSpPr>
          <p:spPr bwMode="auto">
            <a:xfrm>
              <a:off x="5176838"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0" name="Freeform 105"/>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1" name="Freeform 106"/>
            <p:cNvSpPr>
              <a:spLocks/>
            </p:cNvSpPr>
            <p:nvPr/>
          </p:nvSpPr>
          <p:spPr bwMode="auto">
            <a:xfrm>
              <a:off x="5372100"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2" name="Freeform 107"/>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3" name="Freeform 108"/>
            <p:cNvSpPr>
              <a:spLocks/>
            </p:cNvSpPr>
            <p:nvPr/>
          </p:nvSpPr>
          <p:spPr bwMode="auto">
            <a:xfrm>
              <a:off x="5567363" y="-1119188"/>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4" name="Freeform 109"/>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5" name="Freeform 110"/>
            <p:cNvSpPr>
              <a:spLocks/>
            </p:cNvSpPr>
            <p:nvPr/>
          </p:nvSpPr>
          <p:spPr bwMode="auto">
            <a:xfrm>
              <a:off x="575786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6" name="Freeform 111"/>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7" name="Freeform 112"/>
            <p:cNvSpPr>
              <a:spLocks/>
            </p:cNvSpPr>
            <p:nvPr/>
          </p:nvSpPr>
          <p:spPr bwMode="auto">
            <a:xfrm>
              <a:off x="5953125"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8" name="Freeform 113"/>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89" name="Freeform 114"/>
            <p:cNvSpPr>
              <a:spLocks/>
            </p:cNvSpPr>
            <p:nvPr/>
          </p:nvSpPr>
          <p:spPr bwMode="auto">
            <a:xfrm>
              <a:off x="6148388"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0" name="Freeform 115"/>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1" name="Freeform 116"/>
            <p:cNvSpPr>
              <a:spLocks/>
            </p:cNvSpPr>
            <p:nvPr/>
          </p:nvSpPr>
          <p:spPr bwMode="auto">
            <a:xfrm>
              <a:off x="6343650"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2" name="Freeform 117"/>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3" name="Freeform 118"/>
            <p:cNvSpPr>
              <a:spLocks/>
            </p:cNvSpPr>
            <p:nvPr/>
          </p:nvSpPr>
          <p:spPr bwMode="auto">
            <a:xfrm>
              <a:off x="6538913" y="-1119188"/>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4" name="Freeform 119"/>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5" name="Freeform 120"/>
            <p:cNvSpPr>
              <a:spLocks/>
            </p:cNvSpPr>
            <p:nvPr/>
          </p:nvSpPr>
          <p:spPr bwMode="auto">
            <a:xfrm>
              <a:off x="5176838"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6" name="Freeform 121"/>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7" name="Freeform 122"/>
            <p:cNvSpPr>
              <a:spLocks/>
            </p:cNvSpPr>
            <p:nvPr/>
          </p:nvSpPr>
          <p:spPr bwMode="auto">
            <a:xfrm>
              <a:off x="5372100" y="-754063"/>
              <a:ext cx="96838" cy="96838"/>
            </a:xfrm>
            <a:custGeom>
              <a:avLst/>
              <a:gdLst>
                <a:gd name="T0" fmla="*/ 61 w 61"/>
                <a:gd name="T1" fmla="*/ 61 h 61"/>
                <a:gd name="T2" fmla="*/ 0 w 61"/>
                <a:gd name="T3" fmla="*/ 61 h 61"/>
                <a:gd name="T4" fmla="*/ 0 w 61"/>
                <a:gd name="T5" fmla="*/ 0 h 61"/>
                <a:gd name="T6" fmla="*/ 61 w 61"/>
                <a:gd name="T7" fmla="*/ 0 h 61"/>
                <a:gd name="T8" fmla="*/ 61 w 61"/>
                <a:gd name="T9" fmla="*/ 61 h 61"/>
                <a:gd name="T10" fmla="*/ 61 w 61"/>
                <a:gd name="T11" fmla="*/ 61 h 61"/>
              </a:gdLst>
              <a:ahLst/>
              <a:cxnLst>
                <a:cxn ang="0">
                  <a:pos x="T0" y="T1"/>
                </a:cxn>
                <a:cxn ang="0">
                  <a:pos x="T2" y="T3"/>
                </a:cxn>
                <a:cxn ang="0">
                  <a:pos x="T4" y="T5"/>
                </a:cxn>
                <a:cxn ang="0">
                  <a:pos x="T6" y="T7"/>
                </a:cxn>
                <a:cxn ang="0">
                  <a:pos x="T8" y="T9"/>
                </a:cxn>
                <a:cxn ang="0">
                  <a:pos x="T10" y="T11"/>
                </a:cxn>
              </a:cxnLst>
              <a:rect l="0" t="0" r="r" b="b"/>
              <a:pathLst>
                <a:path w="61" h="61">
                  <a:moveTo>
                    <a:pt x="61" y="61"/>
                  </a:moveTo>
                  <a:lnTo>
                    <a:pt x="0" y="61"/>
                  </a:lnTo>
                  <a:lnTo>
                    <a:pt x="0" y="0"/>
                  </a:lnTo>
                  <a:lnTo>
                    <a:pt x="61" y="0"/>
                  </a:lnTo>
                  <a:lnTo>
                    <a:pt x="61" y="61"/>
                  </a:lnTo>
                  <a:lnTo>
                    <a:pt x="61"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8" name="Freeform 123"/>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299" name="Freeform 124"/>
            <p:cNvSpPr>
              <a:spLocks/>
            </p:cNvSpPr>
            <p:nvPr/>
          </p:nvSpPr>
          <p:spPr bwMode="auto">
            <a:xfrm>
              <a:off x="6343650"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0" name="Freeform 125"/>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1" name="Freeform 126"/>
            <p:cNvSpPr>
              <a:spLocks/>
            </p:cNvSpPr>
            <p:nvPr/>
          </p:nvSpPr>
          <p:spPr bwMode="auto">
            <a:xfrm>
              <a:off x="6538913" y="-754063"/>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2" name="Freeform 127"/>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3" name="Freeform 128"/>
            <p:cNvSpPr>
              <a:spLocks/>
            </p:cNvSpPr>
            <p:nvPr/>
          </p:nvSpPr>
          <p:spPr bwMode="auto">
            <a:xfrm>
              <a:off x="522287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4" name="Freeform 129"/>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5" name="Freeform 130"/>
            <p:cNvSpPr>
              <a:spLocks/>
            </p:cNvSpPr>
            <p:nvPr/>
          </p:nvSpPr>
          <p:spPr bwMode="auto">
            <a:xfrm>
              <a:off x="541813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6" name="Freeform 131"/>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7" name="Freeform 132"/>
            <p:cNvSpPr>
              <a:spLocks/>
            </p:cNvSpPr>
            <p:nvPr/>
          </p:nvSpPr>
          <p:spPr bwMode="auto">
            <a:xfrm>
              <a:off x="561340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8" name="Freeform 133"/>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09" name="Freeform 134"/>
            <p:cNvSpPr>
              <a:spLocks/>
            </p:cNvSpPr>
            <p:nvPr/>
          </p:nvSpPr>
          <p:spPr bwMode="auto">
            <a:xfrm>
              <a:off x="580866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0" name="Freeform 135"/>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1" name="Freeform 136"/>
            <p:cNvSpPr>
              <a:spLocks/>
            </p:cNvSpPr>
            <p:nvPr/>
          </p:nvSpPr>
          <p:spPr bwMode="auto">
            <a:xfrm>
              <a:off x="6003925"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2" name="Freeform 137"/>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3" name="Freeform 138"/>
            <p:cNvSpPr>
              <a:spLocks/>
            </p:cNvSpPr>
            <p:nvPr/>
          </p:nvSpPr>
          <p:spPr bwMode="auto">
            <a:xfrm>
              <a:off x="6199188"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4" name="Freeform 139"/>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5" name="Freeform 140"/>
            <p:cNvSpPr>
              <a:spLocks/>
            </p:cNvSpPr>
            <p:nvPr/>
          </p:nvSpPr>
          <p:spPr bwMode="auto">
            <a:xfrm>
              <a:off x="6394450"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6" name="Freeform 141"/>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7" name="Freeform 142"/>
            <p:cNvSpPr>
              <a:spLocks/>
            </p:cNvSpPr>
            <p:nvPr/>
          </p:nvSpPr>
          <p:spPr bwMode="auto">
            <a:xfrm>
              <a:off x="6589713" y="-936625"/>
              <a:ext cx="98425" cy="96838"/>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62 w 62"/>
                <a:gd name="T11" fmla="*/ 61 h 61"/>
              </a:gdLst>
              <a:ahLst/>
              <a:cxnLst>
                <a:cxn ang="0">
                  <a:pos x="T0" y="T1"/>
                </a:cxn>
                <a:cxn ang="0">
                  <a:pos x="T2" y="T3"/>
                </a:cxn>
                <a:cxn ang="0">
                  <a:pos x="T4" y="T5"/>
                </a:cxn>
                <a:cxn ang="0">
                  <a:pos x="T6" y="T7"/>
                </a:cxn>
                <a:cxn ang="0">
                  <a:pos x="T8" y="T9"/>
                </a:cxn>
                <a:cxn ang="0">
                  <a:pos x="T10" y="T11"/>
                </a:cxn>
              </a:cxnLst>
              <a:rect l="0" t="0" r="r" b="b"/>
              <a:pathLst>
                <a:path w="62" h="61">
                  <a:moveTo>
                    <a:pt x="62" y="61"/>
                  </a:moveTo>
                  <a:lnTo>
                    <a:pt x="0" y="61"/>
                  </a:lnTo>
                  <a:lnTo>
                    <a:pt x="0" y="0"/>
                  </a:lnTo>
                  <a:lnTo>
                    <a:pt x="62" y="0"/>
                  </a:lnTo>
                  <a:lnTo>
                    <a:pt x="62" y="61"/>
                  </a:lnTo>
                  <a:lnTo>
                    <a:pt x="62"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8" name="Freeform 143"/>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19" name="Freeform 144"/>
            <p:cNvSpPr>
              <a:spLocks/>
            </p:cNvSpPr>
            <p:nvPr/>
          </p:nvSpPr>
          <p:spPr bwMode="auto">
            <a:xfrm>
              <a:off x="5567363" y="-754063"/>
              <a:ext cx="679450" cy="96838"/>
            </a:xfrm>
            <a:custGeom>
              <a:avLst/>
              <a:gdLst>
                <a:gd name="T0" fmla="*/ 428 w 428"/>
                <a:gd name="T1" fmla="*/ 61 h 61"/>
                <a:gd name="T2" fmla="*/ 0 w 428"/>
                <a:gd name="T3" fmla="*/ 61 h 61"/>
                <a:gd name="T4" fmla="*/ 0 w 428"/>
                <a:gd name="T5" fmla="*/ 0 h 61"/>
                <a:gd name="T6" fmla="*/ 428 w 428"/>
                <a:gd name="T7" fmla="*/ 0 h 61"/>
                <a:gd name="T8" fmla="*/ 428 w 428"/>
                <a:gd name="T9" fmla="*/ 61 h 61"/>
                <a:gd name="T10" fmla="*/ 428 w 428"/>
                <a:gd name="T11" fmla="*/ 61 h 61"/>
              </a:gdLst>
              <a:ahLst/>
              <a:cxnLst>
                <a:cxn ang="0">
                  <a:pos x="T0" y="T1"/>
                </a:cxn>
                <a:cxn ang="0">
                  <a:pos x="T2" y="T3"/>
                </a:cxn>
                <a:cxn ang="0">
                  <a:pos x="T4" y="T5"/>
                </a:cxn>
                <a:cxn ang="0">
                  <a:pos x="T6" y="T7"/>
                </a:cxn>
                <a:cxn ang="0">
                  <a:pos x="T8" y="T9"/>
                </a:cxn>
                <a:cxn ang="0">
                  <a:pos x="T10" y="T11"/>
                </a:cxn>
              </a:cxnLst>
              <a:rect l="0" t="0" r="r" b="b"/>
              <a:pathLst>
                <a:path w="428" h="61">
                  <a:moveTo>
                    <a:pt x="428" y="61"/>
                  </a:moveTo>
                  <a:lnTo>
                    <a:pt x="0" y="61"/>
                  </a:lnTo>
                  <a:lnTo>
                    <a:pt x="0" y="0"/>
                  </a:lnTo>
                  <a:lnTo>
                    <a:pt x="428" y="0"/>
                  </a:lnTo>
                  <a:lnTo>
                    <a:pt x="428" y="61"/>
                  </a:lnTo>
                  <a:lnTo>
                    <a:pt x="428"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20" name="Freeform 145"/>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sp>
          <p:nvSpPr>
            <p:cNvPr id="321" name="Freeform 146"/>
            <p:cNvSpPr>
              <a:spLocks/>
            </p:cNvSpPr>
            <p:nvPr/>
          </p:nvSpPr>
          <p:spPr bwMode="auto">
            <a:xfrm>
              <a:off x="7626350" y="-2601913"/>
              <a:ext cx="254000" cy="96838"/>
            </a:xfrm>
            <a:custGeom>
              <a:avLst/>
              <a:gdLst>
                <a:gd name="T0" fmla="*/ 160 w 160"/>
                <a:gd name="T1" fmla="*/ 61 h 61"/>
                <a:gd name="T2" fmla="*/ 0 w 160"/>
                <a:gd name="T3" fmla="*/ 61 h 61"/>
                <a:gd name="T4" fmla="*/ 0 w 160"/>
                <a:gd name="T5" fmla="*/ 0 h 61"/>
                <a:gd name="T6" fmla="*/ 160 w 160"/>
                <a:gd name="T7" fmla="*/ 0 h 61"/>
                <a:gd name="T8" fmla="*/ 160 w 160"/>
                <a:gd name="T9" fmla="*/ 61 h 61"/>
                <a:gd name="T10" fmla="*/ 160 w 160"/>
                <a:gd name="T11" fmla="*/ 61 h 61"/>
              </a:gdLst>
              <a:ahLst/>
              <a:cxnLst>
                <a:cxn ang="0">
                  <a:pos x="T0" y="T1"/>
                </a:cxn>
                <a:cxn ang="0">
                  <a:pos x="T2" y="T3"/>
                </a:cxn>
                <a:cxn ang="0">
                  <a:pos x="T4" y="T5"/>
                </a:cxn>
                <a:cxn ang="0">
                  <a:pos x="T6" y="T7"/>
                </a:cxn>
                <a:cxn ang="0">
                  <a:pos x="T8" y="T9"/>
                </a:cxn>
                <a:cxn ang="0">
                  <a:pos x="T10" y="T11"/>
                </a:cxn>
              </a:cxnLst>
              <a:rect l="0" t="0" r="r" b="b"/>
              <a:pathLst>
                <a:path w="160" h="61">
                  <a:moveTo>
                    <a:pt x="160" y="61"/>
                  </a:moveTo>
                  <a:lnTo>
                    <a:pt x="0" y="61"/>
                  </a:lnTo>
                  <a:lnTo>
                    <a:pt x="0" y="0"/>
                  </a:lnTo>
                  <a:lnTo>
                    <a:pt x="160" y="0"/>
                  </a:lnTo>
                  <a:lnTo>
                    <a:pt x="160" y="61"/>
                  </a:lnTo>
                  <a:lnTo>
                    <a:pt x="160"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sz="1800">
                <a:solidFill>
                  <a:srgbClr val="505050"/>
                </a:solidFill>
                <a:latin typeface="Segoe UI"/>
              </a:endParaRPr>
            </a:p>
          </p:txBody>
        </p:sp>
      </p:grpSp>
      <p:sp>
        <p:nvSpPr>
          <p:cNvPr id="2" name="Title 1"/>
          <p:cNvSpPr>
            <a:spLocks noGrp="1"/>
          </p:cNvSpPr>
          <p:nvPr>
            <p:ph type="title" idx="4294967295"/>
          </p:nvPr>
        </p:nvSpPr>
        <p:spPr>
          <a:xfrm>
            <a:off x="0" y="611188"/>
            <a:ext cx="12192000" cy="728662"/>
          </a:xfrm>
        </p:spPr>
        <p:txBody>
          <a:bodyPr/>
          <a:lstStyle/>
          <a:p>
            <a:pPr algn="ctr"/>
            <a:r>
              <a:rPr lang="en-US" sz="3600" spc="-80">
                <a:solidFill>
                  <a:srgbClr val="595959"/>
                </a:solidFill>
              </a:rPr>
              <a:t>Core infrastructure</a:t>
            </a:r>
          </a:p>
        </p:txBody>
      </p:sp>
      <p:cxnSp>
        <p:nvCxnSpPr>
          <p:cNvPr id="64" name="Straight Connector 63"/>
          <p:cNvCxnSpPr/>
          <p:nvPr/>
        </p:nvCxnSpPr>
        <p:spPr>
          <a:xfrm flipV="1">
            <a:off x="3376914" y="1836845"/>
            <a:ext cx="0" cy="1915614"/>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095999" y="1836845"/>
            <a:ext cx="0" cy="1915614"/>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4BAD7C0-ACFB-4E3B-96B7-A97A021BCB72}"/>
              </a:ext>
            </a:extLst>
          </p:cNvPr>
          <p:cNvCxnSpPr/>
          <p:nvPr/>
        </p:nvCxnSpPr>
        <p:spPr>
          <a:xfrm flipV="1">
            <a:off x="8815084" y="1836845"/>
            <a:ext cx="0" cy="1915614"/>
          </a:xfrm>
          <a:prstGeom prst="line">
            <a:avLst/>
          </a:prstGeom>
          <a:ln w="285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1238657" y="3165144"/>
            <a:ext cx="1557433" cy="543734"/>
          </a:xfrm>
          <a:prstGeom prst="rect">
            <a:avLst/>
          </a:prstGeom>
          <a:noFill/>
        </p:spPr>
        <p:txBody>
          <a:bodyPr wrap="none" lIns="268813" tIns="143366" rIns="268813" bIns="143366"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3668">
              <a:spcAft>
                <a:spcPts val="0"/>
              </a:spcAft>
              <a:defRPr/>
            </a:pPr>
            <a:r>
              <a:rPr lang="en-US" sz="1800" b="1" kern="0">
                <a:solidFill>
                  <a:srgbClr val="0078D7"/>
                </a:solidFill>
                <a:latin typeface="Segoe UI"/>
              </a:rPr>
              <a:t>Compute</a:t>
            </a:r>
            <a:endParaRPr lang="x-none" sz="1800" b="1" kern="0">
              <a:solidFill>
                <a:srgbClr val="0078D7"/>
              </a:solidFill>
              <a:latin typeface="Segoe UI"/>
            </a:endParaRPr>
          </a:p>
        </p:txBody>
      </p:sp>
      <p:sp>
        <p:nvSpPr>
          <p:cNvPr id="253" name="TextBox 252"/>
          <p:cNvSpPr txBox="1"/>
          <p:nvPr/>
        </p:nvSpPr>
        <p:spPr>
          <a:xfrm>
            <a:off x="780482" y="3834171"/>
            <a:ext cx="2473782" cy="1189105"/>
          </a:xfrm>
          <a:prstGeom prst="rect">
            <a:avLst/>
          </a:prstGeom>
          <a:noFill/>
        </p:spPr>
        <p:txBody>
          <a:bodyPr wrap="square" lIns="91414" tIns="91414" rIns="91414" bIns="91414" rtlCol="0" anchor="t" anchorCtr="0">
            <a:spAutoFit/>
          </a:bodyPr>
          <a:lstStyle/>
          <a:p>
            <a:pPr algn="ctr" defTabSz="913668">
              <a:defRPr/>
            </a:pPr>
            <a:r>
              <a:rPr lang="en-US" sz="1600">
                <a:solidFill>
                  <a:srgbClr val="505050"/>
                </a:solidFill>
                <a:latin typeface="Segoe UI"/>
              </a:rPr>
              <a:t>Virtual machines</a:t>
            </a:r>
          </a:p>
          <a:p>
            <a:pPr algn="ctr" defTabSz="913668">
              <a:defRPr/>
            </a:pPr>
            <a:r>
              <a:rPr lang="en-US" sz="1600">
                <a:solidFill>
                  <a:srgbClr val="505050"/>
                </a:solidFill>
                <a:latin typeface="Segoe UI"/>
              </a:rPr>
              <a:t>Availability sets</a:t>
            </a:r>
          </a:p>
          <a:p>
            <a:pPr algn="ctr" defTabSz="913668">
              <a:defRPr/>
            </a:pPr>
            <a:r>
              <a:rPr lang="en-US" sz="1600">
                <a:solidFill>
                  <a:srgbClr val="505050"/>
                </a:solidFill>
                <a:latin typeface="Segoe UI Semilight"/>
              </a:rPr>
              <a:t>VM scale sets</a:t>
            </a:r>
          </a:p>
          <a:p>
            <a:pPr algn="ctr" defTabSz="913668">
              <a:defRPr/>
            </a:pPr>
            <a:r>
              <a:rPr lang="en-US" sz="1600">
                <a:solidFill>
                  <a:srgbClr val="505050"/>
                </a:solidFill>
                <a:latin typeface="Segoe UI"/>
              </a:rPr>
              <a:t>Controlled maintenance</a:t>
            </a:r>
          </a:p>
        </p:txBody>
      </p:sp>
      <p:sp>
        <p:nvSpPr>
          <p:cNvPr id="82" name="TextBox 81"/>
          <p:cNvSpPr txBox="1"/>
          <p:nvPr/>
        </p:nvSpPr>
        <p:spPr>
          <a:xfrm>
            <a:off x="4035475" y="3165144"/>
            <a:ext cx="1401965" cy="543734"/>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1800" b="1">
                <a:solidFill>
                  <a:srgbClr val="0078D7"/>
                </a:solidFill>
                <a:latin typeface="Segoe UI"/>
              </a:rPr>
              <a:t>Storage</a:t>
            </a:r>
          </a:p>
        </p:txBody>
      </p:sp>
      <p:sp>
        <p:nvSpPr>
          <p:cNvPr id="254" name="TextBox 253"/>
          <p:cNvSpPr txBox="1"/>
          <p:nvPr/>
        </p:nvSpPr>
        <p:spPr>
          <a:xfrm>
            <a:off x="3499566" y="3834171"/>
            <a:ext cx="2473782" cy="1189105"/>
          </a:xfrm>
          <a:prstGeom prst="rect">
            <a:avLst/>
          </a:prstGeom>
          <a:noFill/>
        </p:spPr>
        <p:txBody>
          <a:bodyPr wrap="square" lIns="91414" tIns="91414" rIns="91414" bIns="91414" rtlCol="0" anchor="t" anchorCtr="0">
            <a:spAutoFit/>
          </a:bodyPr>
          <a:lstStyle/>
          <a:p>
            <a:pPr algn="ctr" defTabSz="913668">
              <a:defRPr/>
            </a:pPr>
            <a:r>
              <a:rPr lang="en-US" sz="1600">
                <a:solidFill>
                  <a:srgbClr val="505050"/>
                </a:solidFill>
                <a:latin typeface="Segoe UI"/>
              </a:rPr>
              <a:t>Disks </a:t>
            </a:r>
            <a:br>
              <a:rPr lang="en-US" sz="1600">
                <a:solidFill>
                  <a:srgbClr val="505050"/>
                </a:solidFill>
                <a:latin typeface="Segoe UI"/>
              </a:rPr>
            </a:br>
            <a:r>
              <a:rPr lang="en-US" sz="1600">
                <a:solidFill>
                  <a:srgbClr val="505050"/>
                </a:solidFill>
                <a:latin typeface="Segoe UI"/>
              </a:rPr>
              <a:t>Blob storage </a:t>
            </a:r>
            <a:br>
              <a:rPr lang="en-US" sz="1600">
                <a:solidFill>
                  <a:srgbClr val="505050"/>
                </a:solidFill>
                <a:latin typeface="Segoe UI"/>
              </a:rPr>
            </a:br>
            <a:r>
              <a:rPr lang="en-US" sz="1600">
                <a:solidFill>
                  <a:srgbClr val="505050"/>
                </a:solidFill>
                <a:latin typeface="Segoe UI"/>
              </a:rPr>
              <a:t>File sync</a:t>
            </a:r>
          </a:p>
          <a:p>
            <a:pPr algn="ctr" defTabSz="913668">
              <a:defRPr/>
            </a:pPr>
            <a:r>
              <a:rPr lang="en-US" sz="1600">
                <a:solidFill>
                  <a:srgbClr val="505050"/>
                </a:solidFill>
                <a:latin typeface="Segoe UI"/>
              </a:rPr>
              <a:t>Hot and cold</a:t>
            </a:r>
          </a:p>
        </p:txBody>
      </p:sp>
      <p:sp>
        <p:nvSpPr>
          <p:cNvPr id="52" name="TextBox 51"/>
          <p:cNvSpPr txBox="1"/>
          <p:nvPr/>
        </p:nvSpPr>
        <p:spPr>
          <a:xfrm>
            <a:off x="6526165" y="3165144"/>
            <a:ext cx="1858755" cy="543734"/>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1800" b="1">
                <a:solidFill>
                  <a:srgbClr val="0078D7"/>
                </a:solidFill>
                <a:latin typeface="Segoe UI"/>
              </a:rPr>
              <a:t>Networking</a:t>
            </a:r>
            <a:endParaRPr lang="x-none" sz="1800" b="1">
              <a:solidFill>
                <a:srgbClr val="0078D7"/>
              </a:solidFill>
              <a:latin typeface="Segoe UI"/>
            </a:endParaRPr>
          </a:p>
        </p:txBody>
      </p:sp>
      <p:sp>
        <p:nvSpPr>
          <p:cNvPr id="255" name="TextBox 254"/>
          <p:cNvSpPr txBox="1"/>
          <p:nvPr/>
        </p:nvSpPr>
        <p:spPr>
          <a:xfrm>
            <a:off x="6218650" y="3834171"/>
            <a:ext cx="2473782" cy="1189105"/>
          </a:xfrm>
          <a:prstGeom prst="rect">
            <a:avLst/>
          </a:prstGeom>
          <a:noFill/>
        </p:spPr>
        <p:txBody>
          <a:bodyPr wrap="square" lIns="91414" tIns="91414" rIns="91414" bIns="91414" rtlCol="0" anchor="t" anchorCtr="0">
            <a:spAutoFit/>
          </a:bodyPr>
          <a:lstStyle/>
          <a:p>
            <a:pPr algn="ctr" defTabSz="913668">
              <a:defRPr/>
            </a:pPr>
            <a:r>
              <a:rPr lang="en-US" sz="1600">
                <a:solidFill>
                  <a:srgbClr val="505050"/>
                </a:solidFill>
                <a:latin typeface="Segoe UI"/>
              </a:rPr>
              <a:t>Virtual networks</a:t>
            </a:r>
          </a:p>
          <a:p>
            <a:pPr algn="ctr" defTabSz="913668">
              <a:defRPr/>
            </a:pPr>
            <a:r>
              <a:rPr lang="en-US" sz="1600">
                <a:solidFill>
                  <a:srgbClr val="505050"/>
                </a:solidFill>
                <a:latin typeface="Segoe UI"/>
              </a:rPr>
              <a:t>VPN, ExpressRoute</a:t>
            </a:r>
          </a:p>
          <a:p>
            <a:pPr algn="ctr" defTabSz="913668">
              <a:defRPr/>
            </a:pPr>
            <a:r>
              <a:rPr lang="en-US" sz="1600">
                <a:solidFill>
                  <a:srgbClr val="505050"/>
                </a:solidFill>
                <a:latin typeface="Segoe UI"/>
              </a:rPr>
              <a:t>Load b</a:t>
            </a:r>
            <a:r>
              <a:rPr lang="en-US" sz="1600" err="1">
                <a:solidFill>
                  <a:srgbClr val="505050"/>
                </a:solidFill>
                <a:latin typeface="Segoe UI"/>
              </a:rPr>
              <a:t>alancer</a:t>
            </a:r>
            <a:r>
              <a:rPr lang="en-US" sz="1600">
                <a:solidFill>
                  <a:srgbClr val="505050"/>
                </a:solidFill>
                <a:latin typeface="Segoe UI"/>
              </a:rPr>
              <a:t> </a:t>
            </a:r>
          </a:p>
          <a:p>
            <a:pPr algn="ctr" defTabSz="913668">
              <a:defRPr/>
            </a:pPr>
            <a:r>
              <a:rPr lang="en-US" sz="1600">
                <a:solidFill>
                  <a:srgbClr val="505050"/>
                </a:solidFill>
                <a:latin typeface="Segoe UI"/>
              </a:rPr>
              <a:t>DNS, Traffic Manager</a:t>
            </a:r>
          </a:p>
        </p:txBody>
      </p:sp>
      <p:sp>
        <p:nvSpPr>
          <p:cNvPr id="37" name="TextBox 36"/>
          <p:cNvSpPr txBox="1"/>
          <p:nvPr/>
        </p:nvSpPr>
        <p:spPr>
          <a:xfrm>
            <a:off x="9167516" y="3184233"/>
            <a:ext cx="2014226" cy="543734"/>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1800" b="1">
                <a:solidFill>
                  <a:srgbClr val="0078D7"/>
                </a:solidFill>
                <a:latin typeface="Segoe UI"/>
              </a:rPr>
              <a:t>Management</a:t>
            </a:r>
          </a:p>
        </p:txBody>
      </p:sp>
      <p:grpSp>
        <p:nvGrpSpPr>
          <p:cNvPr id="69" name="Group 68">
            <a:extLst>
              <a:ext uri="{FF2B5EF4-FFF2-40B4-BE49-F238E27FC236}">
                <a16:creationId xmlns:a16="http://schemas.microsoft.com/office/drawing/2014/main" id="{23DC1699-7C2B-41EA-8822-5A6CAD7CD72F}"/>
              </a:ext>
            </a:extLst>
          </p:cNvPr>
          <p:cNvGrpSpPr/>
          <p:nvPr/>
        </p:nvGrpSpPr>
        <p:grpSpPr>
          <a:xfrm>
            <a:off x="9547319" y="2264037"/>
            <a:ext cx="1254616" cy="698382"/>
            <a:chOff x="8435577" y="2153518"/>
            <a:chExt cx="1101583" cy="613193"/>
          </a:xfrm>
          <a:solidFill>
            <a:srgbClr val="0070C0"/>
          </a:solidFill>
        </p:grpSpPr>
        <p:sp>
          <p:nvSpPr>
            <p:cNvPr id="70" name="Freeform 11">
              <a:extLst>
                <a:ext uri="{FF2B5EF4-FFF2-40B4-BE49-F238E27FC236}">
                  <a16:creationId xmlns:a16="http://schemas.microsoft.com/office/drawing/2014/main" id="{F8D6666D-1F93-4324-BA49-24A702031FAC}"/>
                </a:ext>
              </a:extLst>
            </p:cNvPr>
            <p:cNvSpPr>
              <a:spLocks noEditPoints="1"/>
            </p:cNvSpPr>
            <p:nvPr/>
          </p:nvSpPr>
          <p:spPr bwMode="auto">
            <a:xfrm>
              <a:off x="8435577" y="2153518"/>
              <a:ext cx="821430" cy="514070"/>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1" name="Freeform 12">
              <a:extLst>
                <a:ext uri="{FF2B5EF4-FFF2-40B4-BE49-F238E27FC236}">
                  <a16:creationId xmlns:a16="http://schemas.microsoft.com/office/drawing/2014/main" id="{1760BD22-73CB-4B73-BEED-80CED2AB23DC}"/>
                </a:ext>
              </a:extLst>
            </p:cNvPr>
            <p:cNvSpPr>
              <a:spLocks noEditPoints="1"/>
            </p:cNvSpPr>
            <p:nvPr/>
          </p:nvSpPr>
          <p:spPr bwMode="auto">
            <a:xfrm>
              <a:off x="9305963" y="2218796"/>
              <a:ext cx="231197" cy="522231"/>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2" name="Rectangle 13">
              <a:extLst>
                <a:ext uri="{FF2B5EF4-FFF2-40B4-BE49-F238E27FC236}">
                  <a16:creationId xmlns:a16="http://schemas.microsoft.com/office/drawing/2014/main" id="{B50CA4BA-FF6C-45A0-A28E-1F753D0FA52E}"/>
                </a:ext>
              </a:extLst>
            </p:cNvPr>
            <p:cNvSpPr>
              <a:spLocks noChangeArrowheads="1"/>
            </p:cNvSpPr>
            <p:nvPr/>
          </p:nvSpPr>
          <p:spPr bwMode="auto">
            <a:xfrm>
              <a:off x="9382121" y="2294955"/>
              <a:ext cx="81599"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3" name="Freeform 14">
              <a:extLst>
                <a:ext uri="{FF2B5EF4-FFF2-40B4-BE49-F238E27FC236}">
                  <a16:creationId xmlns:a16="http://schemas.microsoft.com/office/drawing/2014/main" id="{FA53EAAD-54DB-41D6-85A7-CD0606C8CF27}"/>
                </a:ext>
              </a:extLst>
            </p:cNvPr>
            <p:cNvSpPr>
              <a:spLocks noEditPoints="1"/>
            </p:cNvSpPr>
            <p:nvPr/>
          </p:nvSpPr>
          <p:spPr bwMode="auto">
            <a:xfrm>
              <a:off x="8506298" y="2265035"/>
              <a:ext cx="280155" cy="103358"/>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4" name="Freeform 15">
              <a:extLst>
                <a:ext uri="{FF2B5EF4-FFF2-40B4-BE49-F238E27FC236}">
                  <a16:creationId xmlns:a16="http://schemas.microsoft.com/office/drawing/2014/main" id="{5F0EA81E-3D3A-4CCD-A058-A21E2645C103}"/>
                </a:ext>
              </a:extLst>
            </p:cNvPr>
            <p:cNvSpPr>
              <a:spLocks noEditPoints="1"/>
            </p:cNvSpPr>
            <p:nvPr/>
          </p:nvSpPr>
          <p:spPr bwMode="auto">
            <a:xfrm>
              <a:off x="8506302" y="2390152"/>
              <a:ext cx="280155" cy="16591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7" name="Freeform 16">
              <a:extLst>
                <a:ext uri="{FF2B5EF4-FFF2-40B4-BE49-F238E27FC236}">
                  <a16:creationId xmlns:a16="http://schemas.microsoft.com/office/drawing/2014/main" id="{1572A7BA-74F7-4808-969E-7382221849CD}"/>
                </a:ext>
              </a:extLst>
            </p:cNvPr>
            <p:cNvSpPr>
              <a:spLocks noEditPoints="1"/>
            </p:cNvSpPr>
            <p:nvPr/>
          </p:nvSpPr>
          <p:spPr bwMode="auto">
            <a:xfrm>
              <a:off x="8813658" y="2265033"/>
              <a:ext cx="163198" cy="103358"/>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8" name="Freeform 17">
              <a:extLst>
                <a:ext uri="{FF2B5EF4-FFF2-40B4-BE49-F238E27FC236}">
                  <a16:creationId xmlns:a16="http://schemas.microsoft.com/office/drawing/2014/main" id="{424618D2-AA9F-4D4D-9FC1-39E5D6507074}"/>
                </a:ext>
              </a:extLst>
            </p:cNvPr>
            <p:cNvSpPr>
              <a:spLocks noEditPoints="1"/>
            </p:cNvSpPr>
            <p:nvPr/>
          </p:nvSpPr>
          <p:spPr bwMode="auto">
            <a:xfrm>
              <a:off x="8813658" y="2390151"/>
              <a:ext cx="163198" cy="16591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79" name="Freeform 18">
              <a:extLst>
                <a:ext uri="{FF2B5EF4-FFF2-40B4-BE49-F238E27FC236}">
                  <a16:creationId xmlns:a16="http://schemas.microsoft.com/office/drawing/2014/main" id="{BF0D8EC5-1200-4F77-AFF5-7010B5D2855C}"/>
                </a:ext>
              </a:extLst>
            </p:cNvPr>
            <p:cNvSpPr>
              <a:spLocks noEditPoints="1"/>
            </p:cNvSpPr>
            <p:nvPr/>
          </p:nvSpPr>
          <p:spPr bwMode="auto">
            <a:xfrm>
              <a:off x="9001343" y="2265035"/>
              <a:ext cx="168638" cy="103358"/>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80" name="Freeform 19">
              <a:extLst>
                <a:ext uri="{FF2B5EF4-FFF2-40B4-BE49-F238E27FC236}">
                  <a16:creationId xmlns:a16="http://schemas.microsoft.com/office/drawing/2014/main" id="{1C62BDBB-D671-4471-82B0-7ACA84B4F71E}"/>
                </a:ext>
              </a:extLst>
            </p:cNvPr>
            <p:cNvSpPr>
              <a:spLocks noEditPoints="1"/>
            </p:cNvSpPr>
            <p:nvPr/>
          </p:nvSpPr>
          <p:spPr bwMode="auto">
            <a:xfrm>
              <a:off x="9001339" y="2390154"/>
              <a:ext cx="168638" cy="16591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81" name="Rectangle 20">
              <a:extLst>
                <a:ext uri="{FF2B5EF4-FFF2-40B4-BE49-F238E27FC236}">
                  <a16:creationId xmlns:a16="http://schemas.microsoft.com/office/drawing/2014/main" id="{0EBFACAE-778E-4F23-B8F3-CB511291FA4E}"/>
                </a:ext>
              </a:extLst>
            </p:cNvPr>
            <p:cNvSpPr>
              <a:spLocks noChangeArrowheads="1"/>
            </p:cNvSpPr>
            <p:nvPr/>
          </p:nvSpPr>
          <p:spPr bwMode="auto">
            <a:xfrm>
              <a:off x="8770142" y="2676923"/>
              <a:ext cx="32640" cy="7343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83" name="Rectangle 21">
              <a:extLst>
                <a:ext uri="{FF2B5EF4-FFF2-40B4-BE49-F238E27FC236}">
                  <a16:creationId xmlns:a16="http://schemas.microsoft.com/office/drawing/2014/main" id="{FF5C7329-ED9B-4E11-85C4-F66DE3C7386C}"/>
                </a:ext>
              </a:extLst>
            </p:cNvPr>
            <p:cNvSpPr>
              <a:spLocks noChangeArrowheads="1"/>
            </p:cNvSpPr>
            <p:nvPr/>
          </p:nvSpPr>
          <p:spPr bwMode="auto">
            <a:xfrm>
              <a:off x="8892541" y="2676912"/>
              <a:ext cx="32640" cy="734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sp>
          <p:nvSpPr>
            <p:cNvPr id="84" name="Rectangle 22">
              <a:extLst>
                <a:ext uri="{FF2B5EF4-FFF2-40B4-BE49-F238E27FC236}">
                  <a16:creationId xmlns:a16="http://schemas.microsoft.com/office/drawing/2014/main" id="{F5B22132-633D-4C80-8CE9-58CB302D4030}"/>
                </a:ext>
              </a:extLst>
            </p:cNvPr>
            <p:cNvSpPr>
              <a:spLocks noChangeArrowheads="1"/>
            </p:cNvSpPr>
            <p:nvPr/>
          </p:nvSpPr>
          <p:spPr bwMode="auto">
            <a:xfrm>
              <a:off x="8661345" y="2734071"/>
              <a:ext cx="367195" cy="32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4" tIns="44802" rIns="89604" bIns="44802" numCol="1" anchor="t" anchorCtr="0" compatLnSpc="1">
              <a:prstTxWarp prst="textNoShape">
                <a:avLst/>
              </a:prstTxWarp>
            </a:bodyPr>
            <a:lstStyle/>
            <a:p>
              <a:pPr defTabSz="895870">
                <a:defRPr/>
              </a:pPr>
              <a:endParaRPr lang="en-US" sz="1765" kern="0">
                <a:solidFill>
                  <a:sysClr val="windowText" lastClr="000000"/>
                </a:solidFill>
                <a:latin typeface="Segoe UI Light"/>
              </a:endParaRPr>
            </a:p>
          </p:txBody>
        </p:sp>
      </p:grpSp>
      <p:sp>
        <p:nvSpPr>
          <p:cNvPr id="256" name="TextBox 255"/>
          <p:cNvSpPr txBox="1"/>
          <p:nvPr/>
        </p:nvSpPr>
        <p:spPr>
          <a:xfrm>
            <a:off x="8937736" y="3834171"/>
            <a:ext cx="2473782" cy="1189105"/>
          </a:xfrm>
          <a:prstGeom prst="rect">
            <a:avLst/>
          </a:prstGeom>
          <a:noFill/>
        </p:spPr>
        <p:txBody>
          <a:bodyPr wrap="square" lIns="91414" tIns="91414" rIns="91414" bIns="91414" rtlCol="0" anchor="t" anchorCtr="0">
            <a:spAutoFit/>
          </a:bodyPr>
          <a:lstStyle/>
          <a:p>
            <a:pPr algn="ctr" defTabSz="913668">
              <a:defRPr/>
            </a:pPr>
            <a:r>
              <a:rPr lang="en-US" sz="1600">
                <a:solidFill>
                  <a:srgbClr val="505050"/>
                </a:solidFill>
                <a:latin typeface="Segoe UI"/>
              </a:rPr>
              <a:t>Log Analytics </a:t>
            </a:r>
          </a:p>
          <a:p>
            <a:pPr algn="ctr" defTabSz="913668">
              <a:defRPr/>
            </a:pPr>
            <a:r>
              <a:rPr lang="en-US" sz="1600">
                <a:solidFill>
                  <a:srgbClr val="505050"/>
                </a:solidFill>
                <a:latin typeface="Segoe UI"/>
              </a:rPr>
              <a:t>Cloud Shell</a:t>
            </a:r>
          </a:p>
          <a:p>
            <a:pPr algn="ctr" defTabSz="913668">
              <a:defRPr/>
            </a:pPr>
            <a:r>
              <a:rPr lang="en-US" sz="1600">
                <a:solidFill>
                  <a:srgbClr val="505050"/>
                </a:solidFill>
                <a:latin typeface="Segoe UI"/>
              </a:rPr>
              <a:t>Site Recovery</a:t>
            </a:r>
          </a:p>
          <a:p>
            <a:pPr algn="ctr" defTabSz="913668">
              <a:defRPr/>
            </a:pPr>
            <a:r>
              <a:rPr lang="en-US" sz="1600">
                <a:solidFill>
                  <a:srgbClr val="505050"/>
                </a:solidFill>
                <a:latin typeface="Segoe UI"/>
              </a:rPr>
              <a:t>Security Center</a:t>
            </a:r>
          </a:p>
        </p:txBody>
      </p:sp>
      <p:cxnSp>
        <p:nvCxnSpPr>
          <p:cNvPr id="328" name="Straight Connector 327">
            <a:extLst>
              <a:ext uri="{FF2B5EF4-FFF2-40B4-BE49-F238E27FC236}">
                <a16:creationId xmlns:a16="http://schemas.microsoft.com/office/drawing/2014/main" id="{A4BAD7C0-ACFB-4E3B-96B7-A97A021BCB72}"/>
              </a:ext>
            </a:extLst>
          </p:cNvPr>
          <p:cNvCxnSpPr/>
          <p:nvPr/>
        </p:nvCxnSpPr>
        <p:spPr>
          <a:xfrm flipH="1" flipV="1">
            <a:off x="9119100" y="3098255"/>
            <a:ext cx="2145814" cy="2337"/>
          </a:xfrm>
          <a:prstGeom prst="line">
            <a:avLst/>
          </a:prstGeom>
          <a:ln w="1905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45EADEBE-88B2-48C1-80B7-2EC6E0BBDBB9}"/>
              </a:ext>
            </a:extLst>
          </p:cNvPr>
          <p:cNvSpPr/>
          <p:nvPr/>
        </p:nvSpPr>
        <p:spPr bwMode="auto">
          <a:xfrm>
            <a:off x="3436374" y="1836845"/>
            <a:ext cx="2596434" cy="3186431"/>
          </a:xfrm>
          <a:prstGeom prst="rect">
            <a:avLst/>
          </a:prstGeom>
          <a:solidFill>
            <a:srgbClr val="0078D7">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6258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Effect transition="in" filter="fade">
                                      <p:cBhvr>
                                        <p:cTn id="11" dur="250"/>
                                        <p:tgtEl>
                                          <p:spTgt spid="75"/>
                                        </p:tgtEl>
                                      </p:cBhvr>
                                    </p:animEffect>
                                  </p:childTnLst>
                                </p:cTn>
                              </p:par>
                              <p:par>
                                <p:cTn id="12" presetID="10" presetClass="entr" presetSubtype="0" fill="hold" nodeType="withEffect">
                                  <p:stCondLst>
                                    <p:cond delay="0"/>
                                  </p:stCondLst>
                                  <p:childTnLst>
                                    <p:set>
                                      <p:cBhvr>
                                        <p:cTn id="13" dur="1" fill="hold">
                                          <p:stCondLst>
                                            <p:cond delay="0"/>
                                          </p:stCondLst>
                                        </p:cTn>
                                        <p:tgtEl>
                                          <p:spTgt spid="187"/>
                                        </p:tgtEl>
                                        <p:attrNameLst>
                                          <p:attrName>style.visibility</p:attrName>
                                        </p:attrNameLst>
                                      </p:cBhvr>
                                      <p:to>
                                        <p:strVal val="visible"/>
                                      </p:to>
                                    </p:set>
                                    <p:animEffect transition="in" filter="fade">
                                      <p:cBhvr>
                                        <p:cTn id="14" dur="250"/>
                                        <p:tgtEl>
                                          <p:spTgt spid="18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250"/>
                                        <p:tgtEl>
                                          <p:spTgt spid="25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250"/>
                                        <p:tgtEl>
                                          <p:spTgt spid="64"/>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250"/>
                                        <p:tgtEl>
                                          <p:spTgt spid="82"/>
                                        </p:tgtEl>
                                      </p:cBhvr>
                                    </p:animEffect>
                                  </p:childTnLst>
                                </p:cTn>
                              </p:par>
                              <p:par>
                                <p:cTn id="26" presetID="10" presetClass="entr" presetSubtype="0" fill="hold" nodeType="withEffect">
                                  <p:stCondLst>
                                    <p:cond delay="0"/>
                                  </p:stCondLst>
                                  <p:childTnLst>
                                    <p:set>
                                      <p:cBhvr>
                                        <p:cTn id="27" dur="1" fill="hold">
                                          <p:stCondLst>
                                            <p:cond delay="0"/>
                                          </p:stCondLst>
                                        </p:cTn>
                                        <p:tgtEl>
                                          <p:spTgt spid="252"/>
                                        </p:tgtEl>
                                        <p:attrNameLst>
                                          <p:attrName>style.visibility</p:attrName>
                                        </p:attrNameLst>
                                      </p:cBhvr>
                                      <p:to>
                                        <p:strVal val="visible"/>
                                      </p:to>
                                    </p:set>
                                    <p:animEffect transition="in" filter="fade">
                                      <p:cBhvr>
                                        <p:cTn id="28" dur="250"/>
                                        <p:tgtEl>
                                          <p:spTgt spid="25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4"/>
                                        </p:tgtEl>
                                        <p:attrNameLst>
                                          <p:attrName>style.visibility</p:attrName>
                                        </p:attrNameLst>
                                      </p:cBhvr>
                                      <p:to>
                                        <p:strVal val="visible"/>
                                      </p:to>
                                    </p:set>
                                    <p:animEffect transition="in" filter="fade">
                                      <p:cBhvr>
                                        <p:cTn id="31" dur="250"/>
                                        <p:tgtEl>
                                          <p:spTgt spid="254"/>
                                        </p:tgtEl>
                                      </p:cBhvr>
                                    </p:animEffect>
                                  </p:childTnLst>
                                </p:cTn>
                              </p:par>
                            </p:childTnLst>
                          </p:cTn>
                        </p:par>
                        <p:par>
                          <p:cTn id="32" fill="hold">
                            <p:stCondLst>
                              <p:cond delay="1250"/>
                            </p:stCondLst>
                            <p:childTnLst>
                              <p:par>
                                <p:cTn id="33" presetID="10" presetClass="entr" presetSubtype="0" fill="hold" nodeType="afterEffect">
                                  <p:stCondLst>
                                    <p:cond delay="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250"/>
                                        <p:tgtEl>
                                          <p:spTgt spid="65"/>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250"/>
                                        <p:tgtEl>
                                          <p:spTgt spid="52"/>
                                        </p:tgtEl>
                                      </p:cBhvr>
                                    </p:animEffect>
                                  </p:childTnLst>
                                </p:cTn>
                              </p:par>
                              <p:par>
                                <p:cTn id="40" presetID="10" presetClass="entr" presetSubtype="0" fill="hold" nodeType="withEffect">
                                  <p:stCondLst>
                                    <p:cond delay="0"/>
                                  </p:stCondLst>
                                  <p:childTnLst>
                                    <p:set>
                                      <p:cBhvr>
                                        <p:cTn id="41" dur="1" fill="hold">
                                          <p:stCondLst>
                                            <p:cond delay="0"/>
                                          </p:stCondLst>
                                        </p:cTn>
                                        <p:tgtEl>
                                          <p:spTgt spid="246"/>
                                        </p:tgtEl>
                                        <p:attrNameLst>
                                          <p:attrName>style.visibility</p:attrName>
                                        </p:attrNameLst>
                                      </p:cBhvr>
                                      <p:to>
                                        <p:strVal val="visible"/>
                                      </p:to>
                                    </p:set>
                                    <p:animEffect transition="in" filter="fade">
                                      <p:cBhvr>
                                        <p:cTn id="42" dur="250"/>
                                        <p:tgtEl>
                                          <p:spTgt spid="2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fade">
                                      <p:cBhvr>
                                        <p:cTn id="45" dur="250"/>
                                        <p:tgtEl>
                                          <p:spTgt spid="255"/>
                                        </p:tgtEl>
                                      </p:cBhvr>
                                    </p:animEffect>
                                  </p:childTnLst>
                                </p:cTn>
                              </p:par>
                            </p:childTnLst>
                          </p:cTn>
                        </p:par>
                        <p:par>
                          <p:cTn id="46" fill="hold">
                            <p:stCondLst>
                              <p:cond delay="1750"/>
                            </p:stCondLst>
                            <p:childTnLst>
                              <p:par>
                                <p:cTn id="47" presetID="10" presetClass="entr" presetSubtype="0"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250"/>
                                        <p:tgtEl>
                                          <p:spTgt spid="45"/>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10" presetClass="entr" presetSubtype="0"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250"/>
                                        <p:tgtEl>
                                          <p:spTgt spid="6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6"/>
                                        </p:tgtEl>
                                        <p:attrNameLst>
                                          <p:attrName>style.visibility</p:attrName>
                                        </p:attrNameLst>
                                      </p:cBhvr>
                                      <p:to>
                                        <p:strVal val="visible"/>
                                      </p:to>
                                    </p:set>
                                    <p:animEffect transition="in" filter="fade">
                                      <p:cBhvr>
                                        <p:cTn id="59" dur="250"/>
                                        <p:tgtEl>
                                          <p:spTgt spid="2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71"/>
                                        </p:tgtEl>
                                        <p:attrNameLst>
                                          <p:attrName>style.visibility</p:attrName>
                                        </p:attrNameLst>
                                      </p:cBhvr>
                                      <p:to>
                                        <p:strVal val="visible"/>
                                      </p:to>
                                    </p:set>
                                    <p:animEffect transition="in" filter="fade">
                                      <p:cBhvr>
                                        <p:cTn id="64" dur="500"/>
                                        <p:tgtEl>
                                          <p:spTgt spid="271"/>
                                        </p:tgtEl>
                                      </p:cBhvr>
                                    </p:animEffect>
                                  </p:childTnLst>
                                </p:cTn>
                              </p:par>
                              <p:par>
                                <p:cTn id="65" presetID="10" presetClass="entr" presetSubtype="0" fill="hold" nodeType="withEffect">
                                  <p:stCondLst>
                                    <p:cond delay="0"/>
                                  </p:stCondLst>
                                  <p:childTnLst>
                                    <p:set>
                                      <p:cBhvr>
                                        <p:cTn id="66" dur="1" fill="hold">
                                          <p:stCondLst>
                                            <p:cond delay="0"/>
                                          </p:stCondLst>
                                        </p:cTn>
                                        <p:tgtEl>
                                          <p:spTgt spid="322"/>
                                        </p:tgtEl>
                                        <p:attrNameLst>
                                          <p:attrName>style.visibility</p:attrName>
                                        </p:attrNameLst>
                                      </p:cBhvr>
                                      <p:to>
                                        <p:strVal val="visible"/>
                                      </p:to>
                                    </p:set>
                                    <p:animEffect transition="in" filter="fade">
                                      <p:cBhvr>
                                        <p:cTn id="67" dur="500"/>
                                        <p:tgtEl>
                                          <p:spTgt spid="322"/>
                                        </p:tgtEl>
                                      </p:cBhvr>
                                    </p:animEffect>
                                  </p:childTnLst>
                                </p:cTn>
                              </p:par>
                              <p:par>
                                <p:cTn id="68" presetID="10" presetClass="entr" presetSubtype="0" fill="hold" nodeType="withEffect">
                                  <p:stCondLst>
                                    <p:cond delay="0"/>
                                  </p:stCondLst>
                                  <p:childTnLst>
                                    <p:set>
                                      <p:cBhvr>
                                        <p:cTn id="69" dur="1" fill="hold">
                                          <p:stCondLst>
                                            <p:cond delay="0"/>
                                          </p:stCondLst>
                                        </p:cTn>
                                        <p:tgtEl>
                                          <p:spTgt spid="325"/>
                                        </p:tgtEl>
                                        <p:attrNameLst>
                                          <p:attrName>style.visibility</p:attrName>
                                        </p:attrNameLst>
                                      </p:cBhvr>
                                      <p:to>
                                        <p:strVal val="visible"/>
                                      </p:to>
                                    </p:set>
                                    <p:animEffect transition="in" filter="fade">
                                      <p:cBhvr>
                                        <p:cTn id="70" dur="500"/>
                                        <p:tgtEl>
                                          <p:spTgt spid="325"/>
                                        </p:tgtEl>
                                      </p:cBhvr>
                                    </p:animEffect>
                                  </p:childTnLst>
                                </p:cTn>
                              </p:par>
                              <p:par>
                                <p:cTn id="71" presetID="42" presetClass="path" presetSubtype="0" accel="50000" decel="50000" fill="hold" nodeType="withEffect">
                                  <p:stCondLst>
                                    <p:cond delay="0"/>
                                  </p:stCondLst>
                                  <p:childTnLst>
                                    <p:animMotion origin="layout" path="M 2.08333E-6 -2.59259E-6 L 0.2957 0.1132 " pathEditMode="relative" rAng="0" ptsTypes="AA">
                                      <p:cBhvr>
                                        <p:cTn id="72" dur="2000" fill="hold"/>
                                        <p:tgtEl>
                                          <p:spTgt spid="325"/>
                                        </p:tgtEl>
                                        <p:attrNameLst>
                                          <p:attrName>ppt_x</p:attrName>
                                          <p:attrName>ppt_y</p:attrName>
                                        </p:attrNameLst>
                                      </p:cBhvr>
                                      <p:rCtr x="14779" y="5648"/>
                                    </p:animMotion>
                                  </p:childTnLst>
                                </p:cTn>
                              </p:par>
                              <p:par>
                                <p:cTn id="73" presetID="42" presetClass="path" presetSubtype="0" accel="50000" decel="50000" fill="hold" nodeType="withEffect">
                                  <p:stCondLst>
                                    <p:cond delay="0"/>
                                  </p:stCondLst>
                                  <p:childTnLst>
                                    <p:animMotion origin="layout" path="M -0.02031 0.02223 L 0.4599 0.11713 " pathEditMode="relative" rAng="0" ptsTypes="AA">
                                      <p:cBhvr>
                                        <p:cTn id="74" dur="2000" fill="hold"/>
                                        <p:tgtEl>
                                          <p:spTgt spid="322"/>
                                        </p:tgtEl>
                                        <p:attrNameLst>
                                          <p:attrName>ppt_x</p:attrName>
                                          <p:attrName>ppt_y</p:attrName>
                                        </p:attrNameLst>
                                      </p:cBhvr>
                                      <p:rCtr x="24010" y="4745"/>
                                    </p:animMotion>
                                  </p:childTnLst>
                                </p:cTn>
                              </p:par>
                              <p:par>
                                <p:cTn id="75" presetID="42" presetClass="path" presetSubtype="0" accel="50000" decel="50000" fill="hold" nodeType="withEffect">
                                  <p:stCondLst>
                                    <p:cond delay="0"/>
                                  </p:stCondLst>
                                  <p:childTnLst>
                                    <p:animMotion origin="layout" path="M -4.16667E-6 -4.44444E-6 L 0.61211 0.13565 " pathEditMode="relative" rAng="0" ptsTypes="AA">
                                      <p:cBhvr>
                                        <p:cTn id="76" dur="2000" fill="hold"/>
                                        <p:tgtEl>
                                          <p:spTgt spid="271"/>
                                        </p:tgtEl>
                                        <p:attrNameLst>
                                          <p:attrName>ppt_x</p:attrName>
                                          <p:attrName>ppt_y</p:attrName>
                                        </p:attrNameLst>
                                      </p:cBhvr>
                                      <p:rCtr x="30599" y="6782"/>
                                    </p:animMotion>
                                  </p:childTnLst>
                                </p:cTn>
                              </p:par>
                              <p:par>
                                <p:cTn id="77" presetID="6" presetClass="emph" presetSubtype="0" fill="hold" nodeType="withEffect">
                                  <p:stCondLst>
                                    <p:cond delay="0"/>
                                  </p:stCondLst>
                                  <p:childTnLst>
                                    <p:animScale>
                                      <p:cBhvr>
                                        <p:cTn id="78" dur="2000" fill="hold"/>
                                        <p:tgtEl>
                                          <p:spTgt spid="271"/>
                                        </p:tgtEl>
                                      </p:cBhvr>
                                      <p:by x="55000" y="55000"/>
                                    </p:animScale>
                                  </p:childTnLst>
                                </p:cTn>
                              </p:par>
                              <p:par>
                                <p:cTn id="79" presetID="6" presetClass="emph" presetSubtype="0" fill="hold" nodeType="withEffect">
                                  <p:stCondLst>
                                    <p:cond delay="0"/>
                                  </p:stCondLst>
                                  <p:childTnLst>
                                    <p:animScale>
                                      <p:cBhvr>
                                        <p:cTn id="80" dur="2000" fill="hold"/>
                                        <p:tgtEl>
                                          <p:spTgt spid="325"/>
                                        </p:tgtEl>
                                      </p:cBhvr>
                                      <p:by x="55000" y="55000"/>
                                    </p:animScale>
                                  </p:childTnLst>
                                </p:cTn>
                              </p:par>
                              <p:par>
                                <p:cTn id="81" presetID="6" presetClass="emph" presetSubtype="0" fill="hold" nodeType="withEffect">
                                  <p:stCondLst>
                                    <p:cond delay="0"/>
                                  </p:stCondLst>
                                  <p:childTnLst>
                                    <p:animScale>
                                      <p:cBhvr>
                                        <p:cTn id="82" dur="2000" fill="hold"/>
                                        <p:tgtEl>
                                          <p:spTgt spid="322"/>
                                        </p:tgtEl>
                                      </p:cBhvr>
                                      <p:by x="55000" y="55000"/>
                                    </p:animScale>
                                  </p:childTnLst>
                                </p:cTn>
                              </p:par>
                              <p:par>
                                <p:cTn id="83" presetID="42" presetClass="path" presetSubtype="0" accel="50000" decel="50000" fill="hold" grpId="1" nodeType="withEffect">
                                  <p:stCondLst>
                                    <p:cond delay="0"/>
                                  </p:stCondLst>
                                  <p:childTnLst>
                                    <p:animMotion origin="layout" path="M 4.79167E-6 1.85185E-6 L 4.79167E-6 0.09769 " pathEditMode="relative" rAng="0" ptsTypes="AA">
                                      <p:cBhvr>
                                        <p:cTn id="84" dur="2000" fill="hold"/>
                                        <p:tgtEl>
                                          <p:spTgt spid="37"/>
                                        </p:tgtEl>
                                        <p:attrNameLst>
                                          <p:attrName>ppt_x</p:attrName>
                                          <p:attrName>ppt_y</p:attrName>
                                        </p:attrNameLst>
                                      </p:cBhvr>
                                      <p:rCtr x="0" y="4468"/>
                                    </p:animMotion>
                                  </p:childTnLst>
                                </p:cTn>
                              </p:par>
                              <p:par>
                                <p:cTn id="85" presetID="42" presetClass="path" presetSubtype="0" accel="50000" decel="50000" fill="hold" grpId="1" nodeType="withEffect">
                                  <p:stCondLst>
                                    <p:cond delay="0"/>
                                  </p:stCondLst>
                                  <p:childTnLst>
                                    <p:animMotion origin="layout" path="M -4.58333E-6 -4.07407E-6 L -0.00092 0.07175 " pathEditMode="relative" rAng="0" ptsTypes="AA">
                                      <p:cBhvr>
                                        <p:cTn id="86" dur="2000" fill="hold"/>
                                        <p:tgtEl>
                                          <p:spTgt spid="256"/>
                                        </p:tgtEl>
                                        <p:attrNameLst>
                                          <p:attrName>ppt_x</p:attrName>
                                          <p:attrName>ppt_y</p:attrName>
                                        </p:attrNameLst>
                                      </p:cBhvr>
                                      <p:rCtr x="-26" y="3588"/>
                                    </p:animMotion>
                                  </p:childTnLst>
                                </p:cTn>
                              </p:par>
                              <p:par>
                                <p:cTn id="87" presetID="16" presetClass="entr" presetSubtype="37" fill="hold" nodeType="withEffect">
                                  <p:stCondLst>
                                    <p:cond delay="1000"/>
                                  </p:stCondLst>
                                  <p:childTnLst>
                                    <p:set>
                                      <p:cBhvr>
                                        <p:cTn id="88" dur="1" fill="hold">
                                          <p:stCondLst>
                                            <p:cond delay="0"/>
                                          </p:stCondLst>
                                        </p:cTn>
                                        <p:tgtEl>
                                          <p:spTgt spid="328"/>
                                        </p:tgtEl>
                                        <p:attrNameLst>
                                          <p:attrName>style.visibility</p:attrName>
                                        </p:attrNameLst>
                                      </p:cBhvr>
                                      <p:to>
                                        <p:strVal val="visible"/>
                                      </p:to>
                                    </p:set>
                                    <p:animEffect transition="in" filter="barn(outVertical)">
                                      <p:cBhvr>
                                        <p:cTn id="89" dur="500"/>
                                        <p:tgtEl>
                                          <p:spTgt spid="3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5" grpId="0"/>
      <p:bldP spid="253" grpId="0"/>
      <p:bldP spid="82" grpId="0"/>
      <p:bldP spid="254" grpId="0"/>
      <p:bldP spid="52" grpId="0"/>
      <p:bldP spid="255" grpId="0"/>
      <p:bldP spid="37" grpId="0"/>
      <p:bldP spid="37" grpId="1"/>
      <p:bldP spid="256" grpId="0"/>
      <p:bldP spid="256"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C6EC86-E970-46AF-BCE1-6EC8D96C9680}"/>
              </a:ext>
            </a:extLst>
          </p:cNvPr>
          <p:cNvSpPr txBox="1"/>
          <p:nvPr/>
        </p:nvSpPr>
        <p:spPr>
          <a:xfrm>
            <a:off x="990600" y="409575"/>
            <a:ext cx="9334500" cy="794064"/>
          </a:xfrm>
          <a:prstGeom prst="rect">
            <a:avLst/>
          </a:prstGeom>
          <a:noFill/>
        </p:spPr>
        <p:txBody>
          <a:bodyPr wrap="square" lIns="182880" tIns="146304" rIns="182880" bIns="146304" rtlCol="0">
            <a:spAutoFit/>
          </a:bodyPr>
          <a:lstStyle/>
          <a:p>
            <a:pPr algn="ctr">
              <a:lnSpc>
                <a:spcPct val="90000"/>
              </a:lnSpc>
              <a:spcAft>
                <a:spcPts val="600"/>
              </a:spcAft>
            </a:pPr>
            <a:r>
              <a:rPr lang="en-US" sz="3600" spc="-80">
                <a:ln w="3175">
                  <a:noFill/>
                </a:ln>
                <a:solidFill>
                  <a:srgbClr val="595959"/>
                </a:solidFill>
                <a:latin typeface="+mj-lt"/>
                <a:cs typeface="Segoe UI" pitchFamily="34" charset="0"/>
              </a:rPr>
              <a:t>Azure Storage Services</a:t>
            </a:r>
          </a:p>
        </p:txBody>
      </p:sp>
      <p:pic>
        <p:nvPicPr>
          <p:cNvPr id="4" name="Picture 3" descr="A screenshot of a cell phone&#10;&#10;Description automatically generated">
            <a:extLst>
              <a:ext uri="{FF2B5EF4-FFF2-40B4-BE49-F238E27FC236}">
                <a16:creationId xmlns:a16="http://schemas.microsoft.com/office/drawing/2014/main" id="{A8A18629-E28F-443E-9E1B-3F61A71E3D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969" y="1673591"/>
            <a:ext cx="10663336" cy="5024072"/>
          </a:xfrm>
          <a:prstGeom prst="rect">
            <a:avLst/>
          </a:prstGeom>
        </p:spPr>
      </p:pic>
    </p:spTree>
    <p:extLst>
      <p:ext uri="{BB962C8B-B14F-4D97-AF65-F5344CB8AC3E}">
        <p14:creationId xmlns:p14="http://schemas.microsoft.com/office/powerpoint/2010/main" val="22784189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7B8F6A6-BD16-413F-B2E4-CBBE6E9791CF}"/>
              </a:ext>
            </a:extLst>
          </p:cNvPr>
          <p:cNvSpPr/>
          <p:nvPr/>
        </p:nvSpPr>
        <p:spPr bwMode="auto">
          <a:xfrm flipH="1">
            <a:off x="0" y="486"/>
            <a:ext cx="3429000"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Semilight"/>
              <a:ea typeface="Segoe UI" pitchFamily="34" charset="0"/>
              <a:cs typeface="Segoe UI" pitchFamily="34" charset="0"/>
            </a:endParaRPr>
          </a:p>
        </p:txBody>
      </p:sp>
      <p:sp>
        <p:nvSpPr>
          <p:cNvPr id="4" name="Rectangle 3">
            <a:extLst>
              <a:ext uri="{FF2B5EF4-FFF2-40B4-BE49-F238E27FC236}">
                <a16:creationId xmlns:a16="http://schemas.microsoft.com/office/drawing/2014/main" id="{84029F22-9F9D-4EFD-B9E8-5F723D915A6A}"/>
              </a:ext>
            </a:extLst>
          </p:cNvPr>
          <p:cNvSpPr/>
          <p:nvPr/>
        </p:nvSpPr>
        <p:spPr>
          <a:xfrm>
            <a:off x="0" y="0"/>
            <a:ext cx="12192000" cy="15463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809A2B2-E7CB-4E57-A574-02D843260440}"/>
              </a:ext>
            </a:extLst>
          </p:cNvPr>
          <p:cNvSpPr>
            <a:spLocks noGrp="1"/>
          </p:cNvSpPr>
          <p:nvPr>
            <p:ph type="title" idx="4294967295"/>
          </p:nvPr>
        </p:nvSpPr>
        <p:spPr>
          <a:xfrm>
            <a:off x="146843" y="355942"/>
            <a:ext cx="3135313" cy="898525"/>
          </a:xfrm>
        </p:spPr>
        <p:txBody>
          <a:bodyPr/>
          <a:lstStyle/>
          <a:p>
            <a:pPr lvl="0"/>
            <a:r>
              <a:rPr lang="en-US" sz="4000">
                <a:solidFill>
                  <a:schemeClr val="bg1"/>
                </a:solidFill>
                <a:latin typeface="Segoe UI Light" panose="020B0502040204020203" pitchFamily="34" charset="0"/>
                <a:cs typeface="Segoe UI Light" panose="020B0502040204020203" pitchFamily="34" charset="0"/>
              </a:rPr>
              <a:t>Secure, scalable and highly available storage options  for every use case</a:t>
            </a:r>
          </a:p>
        </p:txBody>
      </p:sp>
      <p:sp>
        <p:nvSpPr>
          <p:cNvPr id="40" name="TextBox 39">
            <a:extLst>
              <a:ext uri="{FF2B5EF4-FFF2-40B4-BE49-F238E27FC236}">
                <a16:creationId xmlns:a16="http://schemas.microsoft.com/office/drawing/2014/main" id="{E46F68FF-626C-4020-906C-526EFF295348}"/>
              </a:ext>
            </a:extLst>
          </p:cNvPr>
          <p:cNvSpPr txBox="1"/>
          <p:nvPr/>
        </p:nvSpPr>
        <p:spPr>
          <a:xfrm>
            <a:off x="6897445" y="1276745"/>
            <a:ext cx="1752018"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Object Storage</a:t>
            </a:r>
          </a:p>
        </p:txBody>
      </p:sp>
      <p:sp>
        <p:nvSpPr>
          <p:cNvPr id="41" name="TextBox 40">
            <a:extLst>
              <a:ext uri="{FF2B5EF4-FFF2-40B4-BE49-F238E27FC236}">
                <a16:creationId xmlns:a16="http://schemas.microsoft.com/office/drawing/2014/main" id="{C8AC1650-3D43-4197-9D42-39F9505D67B7}"/>
              </a:ext>
            </a:extLst>
          </p:cNvPr>
          <p:cNvSpPr txBox="1"/>
          <p:nvPr/>
        </p:nvSpPr>
        <p:spPr>
          <a:xfrm>
            <a:off x="4760684" y="4559879"/>
            <a:ext cx="174990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Data Transport</a:t>
            </a:r>
          </a:p>
        </p:txBody>
      </p:sp>
      <p:sp>
        <p:nvSpPr>
          <p:cNvPr id="42" name="TextBox 41">
            <a:extLst>
              <a:ext uri="{FF2B5EF4-FFF2-40B4-BE49-F238E27FC236}">
                <a16:creationId xmlns:a16="http://schemas.microsoft.com/office/drawing/2014/main" id="{F7D1BEE6-C80E-48F1-9F64-9A5F9056808B}"/>
              </a:ext>
            </a:extLst>
          </p:cNvPr>
          <p:cNvSpPr txBox="1"/>
          <p:nvPr/>
        </p:nvSpPr>
        <p:spPr>
          <a:xfrm>
            <a:off x="9754631" y="1360577"/>
            <a:ext cx="1440523"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File storage</a:t>
            </a:r>
          </a:p>
        </p:txBody>
      </p:sp>
      <p:sp>
        <p:nvSpPr>
          <p:cNvPr id="43" name="TextBox 42">
            <a:extLst>
              <a:ext uri="{FF2B5EF4-FFF2-40B4-BE49-F238E27FC236}">
                <a16:creationId xmlns:a16="http://schemas.microsoft.com/office/drawing/2014/main" id="{CF2C218C-E9BB-40B1-AC83-B86D8578DADE}"/>
              </a:ext>
            </a:extLst>
          </p:cNvPr>
          <p:cNvSpPr txBox="1"/>
          <p:nvPr/>
        </p:nvSpPr>
        <p:spPr>
          <a:xfrm>
            <a:off x="8745522" y="4559879"/>
            <a:ext cx="1771254"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Hybrid Storage</a:t>
            </a:r>
          </a:p>
        </p:txBody>
      </p:sp>
      <p:sp>
        <p:nvSpPr>
          <p:cNvPr id="44" name="TextBox 43">
            <a:extLst>
              <a:ext uri="{FF2B5EF4-FFF2-40B4-BE49-F238E27FC236}">
                <a16:creationId xmlns:a16="http://schemas.microsoft.com/office/drawing/2014/main" id="{53500B28-BA74-45AE-82BB-F198D9C783BA}"/>
              </a:ext>
            </a:extLst>
          </p:cNvPr>
          <p:cNvSpPr txBox="1"/>
          <p:nvPr/>
        </p:nvSpPr>
        <p:spPr>
          <a:xfrm>
            <a:off x="9191005" y="2567512"/>
            <a:ext cx="2567774"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Lift and shift of legacy applications that require file shares to the cloud</a:t>
            </a:r>
          </a:p>
        </p:txBody>
      </p:sp>
      <p:sp>
        <p:nvSpPr>
          <p:cNvPr id="45" name="TextBox 44">
            <a:extLst>
              <a:ext uri="{FF2B5EF4-FFF2-40B4-BE49-F238E27FC236}">
                <a16:creationId xmlns:a16="http://schemas.microsoft.com/office/drawing/2014/main" id="{AA54DE77-08DF-4277-A39E-3525F3B96C8A}"/>
              </a:ext>
            </a:extLst>
          </p:cNvPr>
          <p:cNvSpPr txBox="1"/>
          <p:nvPr/>
        </p:nvSpPr>
        <p:spPr>
          <a:xfrm>
            <a:off x="6551400" y="2483680"/>
            <a:ext cx="2444109"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Secure, centralized storage target for backup/disaster recovery</a:t>
            </a:r>
          </a:p>
        </p:txBody>
      </p:sp>
      <p:sp>
        <p:nvSpPr>
          <p:cNvPr id="46" name="TextBox 45">
            <a:extLst>
              <a:ext uri="{FF2B5EF4-FFF2-40B4-BE49-F238E27FC236}">
                <a16:creationId xmlns:a16="http://schemas.microsoft.com/office/drawing/2014/main" id="{00E3E331-2290-4EA7-BE17-6A7614002B2C}"/>
              </a:ext>
            </a:extLst>
          </p:cNvPr>
          <p:cNvSpPr txBox="1"/>
          <p:nvPr/>
        </p:nvSpPr>
        <p:spPr>
          <a:xfrm>
            <a:off x="4288235" y="5766814"/>
            <a:ext cx="2694800"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Move or migrate data into Azure</a:t>
            </a:r>
          </a:p>
        </p:txBody>
      </p:sp>
      <p:sp>
        <p:nvSpPr>
          <p:cNvPr id="47" name="TextBox 46">
            <a:extLst>
              <a:ext uri="{FF2B5EF4-FFF2-40B4-BE49-F238E27FC236}">
                <a16:creationId xmlns:a16="http://schemas.microsoft.com/office/drawing/2014/main" id="{0AE19666-760E-4130-A746-AF63C2A37E7A}"/>
              </a:ext>
            </a:extLst>
          </p:cNvPr>
          <p:cNvSpPr txBox="1"/>
          <p:nvPr/>
        </p:nvSpPr>
        <p:spPr>
          <a:xfrm>
            <a:off x="8265589" y="5766814"/>
            <a:ext cx="2731121"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Secure, intelligent data tiering between on-premises and cloud storage</a:t>
            </a:r>
          </a:p>
        </p:txBody>
      </p:sp>
      <p:sp>
        <p:nvSpPr>
          <p:cNvPr id="48" name="TextBox 47">
            <a:extLst>
              <a:ext uri="{FF2B5EF4-FFF2-40B4-BE49-F238E27FC236}">
                <a16:creationId xmlns:a16="http://schemas.microsoft.com/office/drawing/2014/main" id="{90A5D01A-6FC8-461B-8264-65323177CC82}"/>
              </a:ext>
            </a:extLst>
          </p:cNvPr>
          <p:cNvSpPr txBox="1"/>
          <p:nvPr/>
        </p:nvSpPr>
        <p:spPr>
          <a:xfrm>
            <a:off x="6551400" y="1740324"/>
            <a:ext cx="24441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Blobs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1DF8CA69-623C-4247-BA9E-EA47CC054326}"/>
              </a:ext>
            </a:extLst>
          </p:cNvPr>
          <p:cNvSpPr txBox="1"/>
          <p:nvPr/>
        </p:nvSpPr>
        <p:spPr>
          <a:xfrm>
            <a:off x="9252838" y="1824156"/>
            <a:ext cx="2444109" cy="103105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Files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NetApp Files</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58" name="TextBox 57">
            <a:extLst>
              <a:ext uri="{FF2B5EF4-FFF2-40B4-BE49-F238E27FC236}">
                <a16:creationId xmlns:a16="http://schemas.microsoft.com/office/drawing/2014/main" id="{06666D92-96E6-4A72-8BD7-51580AB7DED8}"/>
              </a:ext>
            </a:extLst>
          </p:cNvPr>
          <p:cNvSpPr txBox="1"/>
          <p:nvPr/>
        </p:nvSpPr>
        <p:spPr>
          <a:xfrm>
            <a:off x="4413581" y="5023458"/>
            <a:ext cx="2444109" cy="103105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Import/Export</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a:t>
            </a:r>
            <a:r>
              <a:rPr kumimoji="0" lang="en-US" sz="1400" b="0" i="0" u="none" strike="noStrike" kern="1200" cap="none" spc="0" normalizeH="0" baseline="0" noProof="0" err="1">
                <a:ln>
                  <a:noFill/>
                </a:ln>
                <a:solidFill>
                  <a:srgbClr val="2F2F2F"/>
                </a:solidFill>
                <a:effectLst/>
                <a:uLnTx/>
                <a:uFillTx/>
                <a:latin typeface="Segoe UI"/>
                <a:ea typeface="+mn-ea"/>
                <a:cs typeface="+mn-cs"/>
              </a:rPr>
              <a:t>DataBox</a:t>
            </a:r>
            <a:endParaRPr kumimoji="0" lang="en-US" sz="1400" b="0" i="0" u="none" strike="noStrike" kern="1200" cap="none" spc="0" normalizeH="0" baseline="0" noProof="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08D86335-C86D-42D9-A699-96427D11ABE5}"/>
              </a:ext>
            </a:extLst>
          </p:cNvPr>
          <p:cNvSpPr txBox="1"/>
          <p:nvPr/>
        </p:nvSpPr>
        <p:spPr>
          <a:xfrm>
            <a:off x="8409095" y="5023458"/>
            <a:ext cx="2444109" cy="1224951"/>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StorSimple</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Azure File Sync</a:t>
            </a:r>
            <a:br>
              <a:rPr kumimoji="0" lang="en-US" sz="1400" b="0" i="0" u="none" strike="noStrike" kern="1200" cap="none" spc="0" normalizeH="0" baseline="0" noProof="0">
                <a:ln>
                  <a:noFill/>
                </a:ln>
                <a:solidFill>
                  <a:srgbClr val="2F2F2F"/>
                </a:solidFill>
                <a:effectLst/>
                <a:uLnTx/>
                <a:uFillTx/>
                <a:latin typeface="Segoe UI"/>
                <a:ea typeface="+mn-ea"/>
                <a:cs typeface="+mn-cs"/>
              </a:rPr>
            </a:br>
            <a:endParaRPr kumimoji="0" lang="en-US" sz="1400" b="0" i="0" u="none" strike="noStrike" kern="1200" cap="none" spc="0" normalizeH="0" baseline="0" noProof="0">
              <a:ln>
                <a:noFill/>
              </a:ln>
              <a:solidFill>
                <a:srgbClr val="2F2F2F"/>
              </a:solidFill>
              <a:effectLst/>
              <a:uLnTx/>
              <a:uFillTx/>
              <a:latin typeface="Segoe UI"/>
              <a:ea typeface="+mn-ea"/>
              <a:cs typeface="+mn-cs"/>
            </a:endParaRP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2F2F2F"/>
              </a:solidFill>
              <a:effectLst/>
              <a:uLnTx/>
              <a:uFillTx/>
              <a:latin typeface="Segoe UI"/>
              <a:ea typeface="+mn-ea"/>
              <a:cs typeface="+mn-cs"/>
            </a:endParaRPr>
          </a:p>
        </p:txBody>
      </p:sp>
      <p:sp>
        <p:nvSpPr>
          <p:cNvPr id="63" name="Archive_F03F">
            <a:extLst>
              <a:ext uri="{FF2B5EF4-FFF2-40B4-BE49-F238E27FC236}">
                <a16:creationId xmlns:a16="http://schemas.microsoft.com/office/drawing/2014/main" id="{800E4372-1EE9-4210-9E1B-9719B9DFCA38}"/>
              </a:ext>
            </a:extLst>
          </p:cNvPr>
          <p:cNvSpPr>
            <a:spLocks noChangeAspect="1" noEditPoints="1"/>
          </p:cNvSpPr>
          <p:nvPr/>
        </p:nvSpPr>
        <p:spPr bwMode="auto">
          <a:xfrm>
            <a:off x="7477262" y="588124"/>
            <a:ext cx="592385" cy="513709"/>
          </a:xfrm>
          <a:custGeom>
            <a:avLst/>
            <a:gdLst>
              <a:gd name="T0" fmla="*/ 4721 w 4721"/>
              <a:gd name="T1" fmla="*/ 1260 h 4094"/>
              <a:gd name="T2" fmla="*/ 0 w 4721"/>
              <a:gd name="T3" fmla="*/ 1260 h 4094"/>
              <a:gd name="T4" fmla="*/ 0 w 4721"/>
              <a:gd name="T5" fmla="*/ 0 h 4094"/>
              <a:gd name="T6" fmla="*/ 4721 w 4721"/>
              <a:gd name="T7" fmla="*/ 0 h 4094"/>
              <a:gd name="T8" fmla="*/ 4721 w 4721"/>
              <a:gd name="T9" fmla="*/ 1260 h 4094"/>
              <a:gd name="T10" fmla="*/ 315 w 4721"/>
              <a:gd name="T11" fmla="*/ 1260 h 4094"/>
              <a:gd name="T12" fmla="*/ 315 w 4721"/>
              <a:gd name="T13" fmla="*/ 4094 h 4094"/>
              <a:gd name="T14" fmla="*/ 4407 w 4721"/>
              <a:gd name="T15" fmla="*/ 4094 h 4094"/>
              <a:gd name="T16" fmla="*/ 4407 w 4721"/>
              <a:gd name="T17" fmla="*/ 1260 h 4094"/>
              <a:gd name="T18" fmla="*/ 1417 w 4721"/>
              <a:gd name="T19" fmla="*/ 2205 h 4094"/>
              <a:gd name="T20" fmla="*/ 3305 w 4721"/>
              <a:gd name="T21" fmla="*/ 2205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21" h="4094">
                <a:moveTo>
                  <a:pt x="4721" y="1260"/>
                </a:moveTo>
                <a:lnTo>
                  <a:pt x="0" y="1260"/>
                </a:lnTo>
                <a:lnTo>
                  <a:pt x="0" y="0"/>
                </a:lnTo>
                <a:lnTo>
                  <a:pt x="4721" y="0"/>
                </a:lnTo>
                <a:lnTo>
                  <a:pt x="4721" y="1260"/>
                </a:lnTo>
                <a:moveTo>
                  <a:pt x="315" y="1260"/>
                </a:moveTo>
                <a:lnTo>
                  <a:pt x="315" y="4094"/>
                </a:lnTo>
                <a:lnTo>
                  <a:pt x="4407" y="4094"/>
                </a:lnTo>
                <a:lnTo>
                  <a:pt x="4407" y="1260"/>
                </a:lnTo>
                <a:moveTo>
                  <a:pt x="1417" y="2205"/>
                </a:moveTo>
                <a:lnTo>
                  <a:pt x="3305" y="2205"/>
                </a:lnTo>
              </a:path>
            </a:pathLst>
          </a:custGeom>
          <a:noFill/>
          <a:ln w="12700" cap="flat">
            <a:solidFill>
              <a:srgbClr val="339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olderHorizontal_F12B" title="Icon of a folder">
            <a:extLst>
              <a:ext uri="{FF2B5EF4-FFF2-40B4-BE49-F238E27FC236}">
                <a16:creationId xmlns:a16="http://schemas.microsoft.com/office/drawing/2014/main" id="{58EBAA9A-E2BF-4034-B1DE-0CCCFE30A76E}"/>
              </a:ext>
            </a:extLst>
          </p:cNvPr>
          <p:cNvSpPr>
            <a:spLocks noChangeAspect="1" noEditPoints="1"/>
          </p:cNvSpPr>
          <p:nvPr/>
        </p:nvSpPr>
        <p:spPr bwMode="auto">
          <a:xfrm>
            <a:off x="10109604" y="660756"/>
            <a:ext cx="730577" cy="536109"/>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2700" cap="sq">
            <a:solidFill>
              <a:srgbClr val="339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5" name="binary" title="Icon of binary code, ones and zeros">
            <a:extLst>
              <a:ext uri="{FF2B5EF4-FFF2-40B4-BE49-F238E27FC236}">
                <a16:creationId xmlns:a16="http://schemas.microsoft.com/office/drawing/2014/main" id="{06198E3F-F3CB-4226-A75C-57698A129BBA}"/>
              </a:ext>
            </a:extLst>
          </p:cNvPr>
          <p:cNvSpPr>
            <a:spLocks noChangeAspect="1" noEditPoints="1"/>
          </p:cNvSpPr>
          <p:nvPr/>
        </p:nvSpPr>
        <p:spPr bwMode="auto">
          <a:xfrm>
            <a:off x="5369002" y="3907001"/>
            <a:ext cx="533267" cy="46047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rgbClr val="339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54F59605-635F-494D-8090-776EC3B50553}"/>
              </a:ext>
            </a:extLst>
          </p:cNvPr>
          <p:cNvGrpSpPr>
            <a:grpSpLocks noChangeAspect="1"/>
          </p:cNvGrpSpPr>
          <p:nvPr/>
        </p:nvGrpSpPr>
        <p:grpSpPr>
          <a:xfrm>
            <a:off x="9309147" y="3771478"/>
            <a:ext cx="644004" cy="731521"/>
            <a:chOff x="5295431" y="2099789"/>
            <a:chExt cx="1156842" cy="1479184"/>
          </a:xfrm>
          <a:noFill/>
        </p:grpSpPr>
        <p:sp>
          <p:nvSpPr>
            <p:cNvPr id="67" name="Freeform: Shape 58">
              <a:extLst>
                <a:ext uri="{FF2B5EF4-FFF2-40B4-BE49-F238E27FC236}">
                  <a16:creationId xmlns:a16="http://schemas.microsoft.com/office/drawing/2014/main" id="{BC2DC984-26C1-449E-8217-1E18EA55EE89}"/>
                </a:ext>
              </a:extLst>
            </p:cNvPr>
            <p:cNvSpPr/>
            <p:nvPr/>
          </p:nvSpPr>
          <p:spPr bwMode="auto">
            <a:xfrm>
              <a:off x="5295431" y="2099789"/>
              <a:ext cx="1156842" cy="638490"/>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grpFill/>
            <a:ln w="12700">
              <a:solidFill>
                <a:srgbClr val="339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8" name="server">
              <a:extLst>
                <a:ext uri="{FF2B5EF4-FFF2-40B4-BE49-F238E27FC236}">
                  <a16:creationId xmlns:a16="http://schemas.microsoft.com/office/drawing/2014/main" id="{5CEF0126-6683-48C8-88FE-0653D1A595C7}"/>
                </a:ext>
              </a:extLst>
            </p:cNvPr>
            <p:cNvSpPr>
              <a:spLocks noChangeAspect="1" noEditPoints="1"/>
            </p:cNvSpPr>
            <p:nvPr/>
          </p:nvSpPr>
          <p:spPr bwMode="auto">
            <a:xfrm>
              <a:off x="5617228" y="2604123"/>
              <a:ext cx="513249" cy="97485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solidFill>
              <a:srgbClr val="F2F2F2"/>
            </a:solidFill>
            <a:ln w="12700">
              <a:solidFill>
                <a:srgbClr val="3399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cxnSp>
        <p:nvCxnSpPr>
          <p:cNvPr id="69" name="Straight Connector 68">
            <a:extLst>
              <a:ext uri="{FF2B5EF4-FFF2-40B4-BE49-F238E27FC236}">
                <a16:creationId xmlns:a16="http://schemas.microsoft.com/office/drawing/2014/main" id="{E8474CC2-0100-456C-89C0-30D269CC4DA8}"/>
              </a:ext>
            </a:extLst>
          </p:cNvPr>
          <p:cNvCxnSpPr>
            <a:cxnSpLocks/>
          </p:cNvCxnSpPr>
          <p:nvPr/>
        </p:nvCxnSpPr>
        <p:spPr>
          <a:xfrm>
            <a:off x="9144106" y="475421"/>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288BED6-099E-4E6D-9B8D-F278C79EF2DE}"/>
              </a:ext>
            </a:extLst>
          </p:cNvPr>
          <p:cNvCxnSpPr>
            <a:cxnSpLocks/>
          </p:cNvCxnSpPr>
          <p:nvPr/>
        </p:nvCxnSpPr>
        <p:spPr>
          <a:xfrm>
            <a:off x="3806847" y="3444676"/>
            <a:ext cx="7890100"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StorageOptical_E958" title="Icon of a hard disk">
            <a:extLst>
              <a:ext uri="{FF2B5EF4-FFF2-40B4-BE49-F238E27FC236}">
                <a16:creationId xmlns:a16="http://schemas.microsoft.com/office/drawing/2014/main" id="{2D288D72-DEC9-4A22-9392-61BAA9420827}"/>
              </a:ext>
            </a:extLst>
          </p:cNvPr>
          <p:cNvSpPr>
            <a:spLocks noChangeAspect="1" noEditPoints="1"/>
          </p:cNvSpPr>
          <p:nvPr/>
        </p:nvSpPr>
        <p:spPr bwMode="auto">
          <a:xfrm>
            <a:off x="4670914" y="550032"/>
            <a:ext cx="605896" cy="606041"/>
          </a:xfrm>
          <a:custGeom>
            <a:avLst/>
            <a:gdLst>
              <a:gd name="T0" fmla="*/ 3750 w 3750"/>
              <a:gd name="T1" fmla="*/ 1875 h 3750"/>
              <a:gd name="T2" fmla="*/ 1875 w 3750"/>
              <a:gd name="T3" fmla="*/ 3750 h 3750"/>
              <a:gd name="T4" fmla="*/ 0 w 3750"/>
              <a:gd name="T5" fmla="*/ 1875 h 3750"/>
              <a:gd name="T6" fmla="*/ 1875 w 3750"/>
              <a:gd name="T7" fmla="*/ 0 h 3750"/>
              <a:gd name="T8" fmla="*/ 3750 w 3750"/>
              <a:gd name="T9" fmla="*/ 1875 h 3750"/>
              <a:gd name="T10" fmla="*/ 1875 w 3750"/>
              <a:gd name="T11" fmla="*/ 1500 h 3750"/>
              <a:gd name="T12" fmla="*/ 1500 w 3750"/>
              <a:gd name="T13" fmla="*/ 1875 h 3750"/>
              <a:gd name="T14" fmla="*/ 1875 w 3750"/>
              <a:gd name="T15" fmla="*/ 2250 h 3750"/>
              <a:gd name="T16" fmla="*/ 2250 w 3750"/>
              <a:gd name="T17" fmla="*/ 1875 h 3750"/>
              <a:gd name="T18" fmla="*/ 1875 w 3750"/>
              <a:gd name="T19" fmla="*/ 1500 h 3750"/>
              <a:gd name="T20" fmla="*/ 2463 w 3750"/>
              <a:gd name="T21" fmla="*/ 2463 h 3750"/>
              <a:gd name="T22" fmla="*/ 2918 w 3750"/>
              <a:gd name="T23" fmla="*/ 2918 h 3750"/>
              <a:gd name="T24" fmla="*/ 832 w 3750"/>
              <a:gd name="T25" fmla="*/ 832 h 3750"/>
              <a:gd name="T26" fmla="*/ 1287 w 3750"/>
              <a:gd name="T27" fmla="*/ 1287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3750">
                <a:moveTo>
                  <a:pt x="3750" y="1875"/>
                </a:moveTo>
                <a:cubicBezTo>
                  <a:pt x="3750" y="2911"/>
                  <a:pt x="2911" y="3750"/>
                  <a:pt x="1875" y="3750"/>
                </a:cubicBezTo>
                <a:cubicBezTo>
                  <a:pt x="839" y="3750"/>
                  <a:pt x="0" y="2911"/>
                  <a:pt x="0" y="1875"/>
                </a:cubicBezTo>
                <a:cubicBezTo>
                  <a:pt x="0" y="839"/>
                  <a:pt x="839" y="0"/>
                  <a:pt x="1875" y="0"/>
                </a:cubicBezTo>
                <a:cubicBezTo>
                  <a:pt x="2911" y="0"/>
                  <a:pt x="3750" y="839"/>
                  <a:pt x="3750" y="1875"/>
                </a:cubicBezTo>
                <a:close/>
                <a:moveTo>
                  <a:pt x="1875" y="1500"/>
                </a:moveTo>
                <a:cubicBezTo>
                  <a:pt x="1668" y="1500"/>
                  <a:pt x="1500" y="1668"/>
                  <a:pt x="1500" y="1875"/>
                </a:cubicBezTo>
                <a:cubicBezTo>
                  <a:pt x="1500" y="2082"/>
                  <a:pt x="1668" y="2250"/>
                  <a:pt x="1875" y="2250"/>
                </a:cubicBezTo>
                <a:cubicBezTo>
                  <a:pt x="2082" y="2250"/>
                  <a:pt x="2250" y="2082"/>
                  <a:pt x="2250" y="1875"/>
                </a:cubicBezTo>
                <a:cubicBezTo>
                  <a:pt x="2250" y="1668"/>
                  <a:pt x="2082" y="1500"/>
                  <a:pt x="1875" y="1500"/>
                </a:cubicBezTo>
                <a:close/>
                <a:moveTo>
                  <a:pt x="2463" y="2463"/>
                </a:moveTo>
                <a:cubicBezTo>
                  <a:pt x="2918" y="2918"/>
                  <a:pt x="2918" y="2918"/>
                  <a:pt x="2918" y="2918"/>
                </a:cubicBezTo>
                <a:moveTo>
                  <a:pt x="832" y="832"/>
                </a:moveTo>
                <a:cubicBezTo>
                  <a:pt x="1287" y="1287"/>
                  <a:pt x="1287" y="1287"/>
                  <a:pt x="1287" y="1287"/>
                </a:cubicBezTo>
              </a:path>
            </a:pathLst>
          </a:custGeom>
          <a:noFill/>
          <a:ln w="19050" cap="sq">
            <a:solidFill>
              <a:srgbClr val="3399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2" name="TextBox 71">
            <a:extLst>
              <a:ext uri="{FF2B5EF4-FFF2-40B4-BE49-F238E27FC236}">
                <a16:creationId xmlns:a16="http://schemas.microsoft.com/office/drawing/2014/main" id="{F39D5026-1FB0-4698-A109-DF9143D86EDE}"/>
              </a:ext>
            </a:extLst>
          </p:cNvPr>
          <p:cNvSpPr txBox="1"/>
          <p:nvPr/>
        </p:nvSpPr>
        <p:spPr>
          <a:xfrm>
            <a:off x="4222997" y="1332745"/>
            <a:ext cx="1537216" cy="517065"/>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Disk Storage</a:t>
            </a:r>
          </a:p>
        </p:txBody>
      </p:sp>
      <p:sp>
        <p:nvSpPr>
          <p:cNvPr id="73" name="TextBox 72">
            <a:extLst>
              <a:ext uri="{FF2B5EF4-FFF2-40B4-BE49-F238E27FC236}">
                <a16:creationId xmlns:a16="http://schemas.microsoft.com/office/drawing/2014/main" id="{ED778C17-9DE1-46B5-8371-731E11044B88}"/>
              </a:ext>
            </a:extLst>
          </p:cNvPr>
          <p:cNvSpPr txBox="1"/>
          <p:nvPr/>
        </p:nvSpPr>
        <p:spPr>
          <a:xfrm>
            <a:off x="3707716" y="2539680"/>
            <a:ext cx="2567774" cy="87716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7"/>
                </a:solidFill>
                <a:effectLst/>
                <a:uLnTx/>
                <a:uFillTx/>
                <a:latin typeface="Segoe UI"/>
                <a:ea typeface="+mn-ea"/>
                <a:cs typeface="+mn-cs"/>
              </a:rPr>
              <a:t>Reliable, persistent, high performing storage for Virtual Machines</a:t>
            </a:r>
          </a:p>
        </p:txBody>
      </p:sp>
      <p:sp>
        <p:nvSpPr>
          <p:cNvPr id="74" name="TextBox 73">
            <a:extLst>
              <a:ext uri="{FF2B5EF4-FFF2-40B4-BE49-F238E27FC236}">
                <a16:creationId xmlns:a16="http://schemas.microsoft.com/office/drawing/2014/main" id="{6A6064DB-8004-4F77-AF31-C49A8096A5FA}"/>
              </a:ext>
            </a:extLst>
          </p:cNvPr>
          <p:cNvSpPr txBox="1"/>
          <p:nvPr/>
        </p:nvSpPr>
        <p:spPr>
          <a:xfrm>
            <a:off x="3769549" y="1796324"/>
            <a:ext cx="2444109" cy="76020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Premium</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Standard</a:t>
            </a:r>
          </a:p>
        </p:txBody>
      </p:sp>
      <p:cxnSp>
        <p:nvCxnSpPr>
          <p:cNvPr id="75" name="Straight Connector 74">
            <a:extLst>
              <a:ext uri="{FF2B5EF4-FFF2-40B4-BE49-F238E27FC236}">
                <a16:creationId xmlns:a16="http://schemas.microsoft.com/office/drawing/2014/main" id="{A3C03654-68C9-48AB-84E7-31041E9652C4}"/>
              </a:ext>
            </a:extLst>
          </p:cNvPr>
          <p:cNvCxnSpPr>
            <a:cxnSpLocks/>
          </p:cNvCxnSpPr>
          <p:nvPr/>
        </p:nvCxnSpPr>
        <p:spPr>
          <a:xfrm>
            <a:off x="6371784" y="505459"/>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61E8A44-6CF6-4DC4-9A6C-DF3D44DD308B}"/>
              </a:ext>
            </a:extLst>
          </p:cNvPr>
          <p:cNvCxnSpPr>
            <a:cxnSpLocks/>
          </p:cNvCxnSpPr>
          <p:nvPr/>
        </p:nvCxnSpPr>
        <p:spPr>
          <a:xfrm>
            <a:off x="7628774" y="3445451"/>
            <a:ext cx="0" cy="291015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335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22" presetClass="entr" presetSubtype="4"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down)">
                                      <p:cBhvr>
                                        <p:cTn id="10" dur="500"/>
                                        <p:tgtEl>
                                          <p:spTgt spid="75"/>
                                        </p:tgtEl>
                                      </p:cBhvr>
                                    </p:animEffect>
                                  </p:childTnLst>
                                </p:cTn>
                              </p:par>
                              <p:par>
                                <p:cTn id="11" presetID="22" presetClass="entr" presetSubtype="4"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wipe(down)">
                                      <p:cBhvr>
                                        <p:cTn id="13" dur="500"/>
                                        <p:tgtEl>
                                          <p:spTgt spid="69"/>
                                        </p:tgtEl>
                                      </p:cBhvr>
                                    </p:animEffect>
                                  </p:childTnLst>
                                </p:cTn>
                              </p:par>
                              <p:par>
                                <p:cTn id="14" presetID="22" presetClass="entr" presetSubtype="1"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wipe(up)">
                                      <p:cBhvr>
                                        <p:cTn id="16" dur="500"/>
                                        <p:tgtEl>
                                          <p:spTgt spid="7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animEffect transition="in" filter="fade">
                                      <p:cBhvr>
                                        <p:cTn id="23" dur="500"/>
                                        <p:tgtEl>
                                          <p:spTgt spid="7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5"/>
                                        </p:tgtEl>
                                        <p:attrNameLst>
                                          <p:attrName>style.visibility</p:attrName>
                                        </p:attrNameLst>
                                      </p:cBhvr>
                                      <p:to>
                                        <p:strVal val="visible"/>
                                      </p:to>
                                    </p:set>
                                    <p:animEffect transition="in" filter="fade">
                                      <p:cBhvr>
                                        <p:cTn id="36" dur="500"/>
                                        <p:tgtEl>
                                          <p:spTgt spid="4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animEffect transition="in" filter="fade">
                                      <p:cBhvr>
                                        <p:cTn id="49" dur="500"/>
                                        <p:tgtEl>
                                          <p:spTgt spid="6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fade">
                                      <p:cBhvr>
                                        <p:cTn id="75" dur="500"/>
                                        <p:tgtEl>
                                          <p:spTgt spid="4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nodeType="withEffect">
                                  <p:stCondLst>
                                    <p:cond delay="0"/>
                                  </p:stCondLst>
                                  <p:childTnLst>
                                    <p:set>
                                      <p:cBhvr>
                                        <p:cTn id="80" dur="1" fill="hold">
                                          <p:stCondLst>
                                            <p:cond delay="0"/>
                                          </p:stCondLst>
                                        </p:cTn>
                                        <p:tgtEl>
                                          <p:spTgt spid="66"/>
                                        </p:tgtEl>
                                        <p:attrNameLst>
                                          <p:attrName>style.visibility</p:attrName>
                                        </p:attrNameLst>
                                      </p:cBhvr>
                                      <p:to>
                                        <p:strVal val="visible"/>
                                      </p:to>
                                    </p:set>
                                    <p:animEffect transition="in" filter="fade">
                                      <p:cBhvr>
                                        <p:cTn id="81"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P spid="46" grpId="0"/>
      <p:bldP spid="47" grpId="0"/>
      <p:bldP spid="48" grpId="0"/>
      <p:bldP spid="56" grpId="0"/>
      <p:bldP spid="58" grpId="0"/>
      <p:bldP spid="62" grpId="0"/>
      <p:bldP spid="63" grpId="0" animBg="1"/>
      <p:bldP spid="64" grpId="0" animBg="1"/>
      <p:bldP spid="65" grpId="0" animBg="1"/>
      <p:bldP spid="71" grpId="0" animBg="1"/>
      <p:bldP spid="72" grpId="0"/>
      <p:bldP spid="73"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0669" y="291579"/>
            <a:ext cx="11655425" cy="898525"/>
          </a:xfrm>
        </p:spPr>
        <p:txBody>
          <a:bodyPr/>
          <a:lstStyle/>
          <a:p>
            <a:r>
              <a:rPr lang="en-US" sz="4400">
                <a:solidFill>
                  <a:srgbClr val="595959"/>
                </a:solidFill>
                <a:cs typeface="Segoe UI"/>
              </a:rPr>
              <a:t>Azure Storage Durability</a:t>
            </a:r>
            <a:endParaRPr lang="en-US" sz="4400">
              <a:solidFill>
                <a:srgbClr val="595959"/>
              </a:solidFill>
            </a:endParaRPr>
          </a:p>
        </p:txBody>
      </p:sp>
      <p:grpSp>
        <p:nvGrpSpPr>
          <p:cNvPr id="3" name="Group 2">
            <a:extLst>
              <a:ext uri="{FF2B5EF4-FFF2-40B4-BE49-F238E27FC236}">
                <a16:creationId xmlns:a16="http://schemas.microsoft.com/office/drawing/2014/main" id="{3A105FCD-0BCD-4481-AEFD-39EC2FDB5039}"/>
              </a:ext>
            </a:extLst>
          </p:cNvPr>
          <p:cNvGrpSpPr/>
          <p:nvPr/>
        </p:nvGrpSpPr>
        <p:grpSpPr>
          <a:xfrm>
            <a:off x="448215" y="1917628"/>
            <a:ext cx="2321165" cy="4471516"/>
            <a:chOff x="1104973" y="1918840"/>
            <a:chExt cx="2321165" cy="4471516"/>
          </a:xfrm>
        </p:grpSpPr>
        <p:sp>
          <p:nvSpPr>
            <p:cNvPr id="10" name="Rectangle 9"/>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ea typeface="Segoe UI" pitchFamily="34" charset="0"/>
                  <a:cs typeface="Segoe UI Semibold" panose="020B0702040204020203" pitchFamily="34" charset="0"/>
                </a:rPr>
                <a:t>LRS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Segoe UI" panose="020B0502040204020203" pitchFamily="34" charset="0"/>
                  <a:cs typeface="Segoe UI" panose="020B0502040204020203" pitchFamily="34" charset="0"/>
                </a:rPr>
                <a:t>3 replicas, 1 region</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Segoe UI" panose="020B0502040204020203" pitchFamily="34" charset="0"/>
                  <a:cs typeface="Segoe UI" panose="020B0502040204020203" pitchFamily="34" charset="0"/>
                </a:rPr>
                <a:t>Protect against disk, node, rack failures</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Segoe UI" panose="020B0502040204020203" pitchFamily="34" charset="0"/>
                  <a:cs typeface="Segoe UI" panose="020B0502040204020203" pitchFamily="34" charset="0"/>
                </a:rPr>
                <a:t>Write is </a:t>
              </a:r>
              <a:r>
                <a:rPr kumimoji="0" lang="en-US" sz="1400" b="0" i="0" u="none" strike="noStrike" kern="1200" cap="none" spc="0" normalizeH="0" baseline="0" noProof="0" err="1">
                  <a:ln>
                    <a:noFill/>
                  </a:ln>
                  <a:solidFill>
                    <a:srgbClr val="2F2F2F"/>
                  </a:solidFill>
                  <a:effectLst/>
                  <a:uLnTx/>
                  <a:uFillTx/>
                  <a:ea typeface="Segoe UI" panose="020B0502040204020203" pitchFamily="34" charset="0"/>
                  <a:cs typeface="Segoe UI" panose="020B0502040204020203" pitchFamily="34" charset="0"/>
                </a:rPr>
                <a:t>ack’d</a:t>
              </a:r>
              <a:r>
                <a:rPr kumimoji="0" lang="en-US" sz="1400" b="0" i="0" u="none" strike="noStrike" kern="1200" cap="none" spc="0" normalizeH="0" baseline="0" noProof="0">
                  <a:ln>
                    <a:noFill/>
                  </a:ln>
                  <a:solidFill>
                    <a:srgbClr val="2F2F2F"/>
                  </a:solidFill>
                  <a:effectLst/>
                  <a:uLnTx/>
                  <a:uFillTx/>
                  <a:ea typeface="Segoe UI" panose="020B0502040204020203" pitchFamily="34" charset="0"/>
                  <a:cs typeface="Segoe UI" panose="020B0502040204020203" pitchFamily="34" charset="0"/>
                </a:rPr>
                <a:t> when all replicas are committed</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Segoe UI" panose="020B0502040204020203" pitchFamily="34" charset="0"/>
                  <a:cs typeface="Segoe UI" panose="020B0502040204020203" pitchFamily="34" charset="0"/>
                </a:rPr>
                <a:t>Superior to dual-parity RAID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Database_EFC7" title="Icon of a cylinder">
              <a:extLst>
                <a:ext uri="{FF2B5EF4-FFF2-40B4-BE49-F238E27FC236}">
                  <a16:creationId xmlns:a16="http://schemas.microsoft.com/office/drawing/2014/main" id="{662081E5-B1FD-431D-BB04-8DB7A349087C}"/>
                </a:ext>
              </a:extLst>
            </p:cNvPr>
            <p:cNvSpPr>
              <a:spLocks noChangeAspect="1" noEditPoints="1"/>
            </p:cNvSpPr>
            <p:nvPr/>
          </p:nvSpPr>
          <p:spPr bwMode="auto">
            <a:xfrm>
              <a:off x="1583670" y="26367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2" name="Database_EFC7" title="Icon of a cylinder">
              <a:extLst>
                <a:ext uri="{FF2B5EF4-FFF2-40B4-BE49-F238E27FC236}">
                  <a16:creationId xmlns:a16="http://schemas.microsoft.com/office/drawing/2014/main" id="{BFD84CD2-799A-4E78-8E26-E35D2302A0BA}"/>
                </a:ext>
              </a:extLst>
            </p:cNvPr>
            <p:cNvSpPr>
              <a:spLocks noChangeAspect="1" noEditPoints="1"/>
            </p:cNvSpPr>
            <p:nvPr/>
          </p:nvSpPr>
          <p:spPr bwMode="auto">
            <a:xfrm>
              <a:off x="1736070" y="27891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53" name="Database_EFC7" title="Icon of a cylinder">
              <a:extLst>
                <a:ext uri="{FF2B5EF4-FFF2-40B4-BE49-F238E27FC236}">
                  <a16:creationId xmlns:a16="http://schemas.microsoft.com/office/drawing/2014/main" id="{E2E4413A-23C9-4E90-916F-1585B35B66A5}"/>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23F0DC5E-A4CB-480F-8771-8A47048138EE}"/>
                </a:ext>
              </a:extLst>
            </p:cNvPr>
            <p:cNvCxnSpPr>
              <a:cxnSpLocks/>
            </p:cNvCxnSpPr>
            <p:nvPr/>
          </p:nvCxnSpPr>
          <p:spPr>
            <a:xfrm flipV="1">
              <a:off x="2116085" y="1918840"/>
              <a:ext cx="0" cy="510046"/>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25C8CAE-3950-46D5-BF56-9389EB36D2F7}"/>
                </a:ext>
              </a:extLst>
            </p:cNvPr>
            <p:cNvCxnSpPr>
              <a:cxnSpLocks/>
            </p:cNvCxnSpPr>
            <p:nvPr/>
          </p:nvCxnSpPr>
          <p:spPr>
            <a:xfrm flipH="1">
              <a:off x="1770254" y="1918840"/>
              <a:ext cx="0" cy="510046"/>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82D6E07-4246-4C9A-8355-8998120CD674}"/>
              </a:ext>
            </a:extLst>
          </p:cNvPr>
          <p:cNvGrpSpPr/>
          <p:nvPr/>
        </p:nvGrpSpPr>
        <p:grpSpPr>
          <a:xfrm>
            <a:off x="4161165" y="1919521"/>
            <a:ext cx="2764327" cy="4539854"/>
            <a:chOff x="4519389" y="1976311"/>
            <a:chExt cx="2764327" cy="4539854"/>
          </a:xfrm>
        </p:grpSpPr>
        <p:sp>
          <p:nvSpPr>
            <p:cNvPr id="13" name="Rectangle 12"/>
            <p:cNvSpPr/>
            <p:nvPr/>
          </p:nvSpPr>
          <p:spPr bwMode="auto">
            <a:xfrm>
              <a:off x="4519389" y="4013538"/>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2050">
                      <a:lumMod val="50000"/>
                      <a:lumOff val="50000"/>
                    </a:srgbClr>
                  </a:solidFill>
                  <a:effectLst/>
                  <a:uLnTx/>
                  <a:uFillTx/>
                  <a:ea typeface="+mn-ea"/>
                  <a:cs typeface="Segoe UI Semibold" panose="020B0702040204020203" pitchFamily="34" charset="0"/>
                </a:rPr>
                <a:t>GRS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mn-ea"/>
                  <a:cs typeface="Segoe UI" panose="020B0502040204020203" pitchFamily="34" charset="0"/>
                </a:rPr>
                <a:t>6 replicas, 2 regions (3/region)</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mn-ea"/>
                  <a:cs typeface="Segoe UI" panose="020B0502040204020203" pitchFamily="34" charset="0"/>
                </a:rPr>
                <a:t>Protects against major regional disasters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mn-ea"/>
                  <a:cs typeface="Segoe UI" panose="020B0502040204020203" pitchFamily="34" charset="0"/>
                </a:rPr>
                <a:t>Asynchronous to secondary</a:t>
              </a:r>
            </a:p>
            <a:p>
              <a:pPr marL="280121" marR="0" lvl="0" indent="-280121"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2F2F2F"/>
                </a:solidFill>
                <a:effectLst/>
                <a:uLnTx/>
                <a:uFillTx/>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765" b="0" i="0" u="none" strike="noStrike" kern="1200" cap="none" spc="0" normalizeH="0" baseline="0" noProof="0">
                <a:ln>
                  <a:noFill/>
                </a:ln>
                <a:solidFill>
                  <a:srgbClr val="FFFFFF"/>
                </a:solidFill>
                <a:effectLst/>
                <a:uLnTx/>
                <a:uFillTx/>
                <a:ea typeface="+mn-ea"/>
                <a:cs typeface="+mn-cs"/>
              </a:endParaRPr>
            </a:p>
          </p:txBody>
        </p:sp>
        <p:sp>
          <p:nvSpPr>
            <p:cNvPr id="110" name="Rectangle 109"/>
            <p:cNvSpPr>
              <a:spLocks noChangeAspect="1"/>
            </p:cNvSpPr>
            <p:nvPr/>
          </p:nvSpPr>
          <p:spPr bwMode="auto">
            <a:xfrm>
              <a:off x="4619894" y="260129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TextBox 128"/>
            <p:cNvSpPr txBox="1"/>
            <p:nvPr/>
          </p:nvSpPr>
          <p:spPr>
            <a:xfrm>
              <a:off x="5072843" y="2543828"/>
              <a:ext cx="1475819"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30" name="TextBox 129"/>
            <p:cNvSpPr txBox="1"/>
            <p:nvPr/>
          </p:nvSpPr>
          <p:spPr>
            <a:xfrm>
              <a:off x="5435637" y="3141579"/>
              <a:ext cx="750230"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31" name="TextBox 130"/>
            <p:cNvSpPr txBox="1"/>
            <p:nvPr/>
          </p:nvSpPr>
          <p:spPr>
            <a:xfrm>
              <a:off x="4729191" y="3509842"/>
              <a:ext cx="872555"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32" name="TextBox 131"/>
            <p:cNvSpPr txBox="1"/>
            <p:nvPr/>
          </p:nvSpPr>
          <p:spPr>
            <a:xfrm>
              <a:off x="6224154" y="3509842"/>
              <a:ext cx="1059562"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59" name="Rectangle 58">
              <a:extLst>
                <a:ext uri="{FF2B5EF4-FFF2-40B4-BE49-F238E27FC236}">
                  <a16:creationId xmlns:a16="http://schemas.microsoft.com/office/drawing/2014/main" id="{6BC83726-7142-4E05-AECD-FF9BFA023B79}"/>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Database_EFC7" title="Icon of a cylinder">
              <a:extLst>
                <a:ext uri="{FF2B5EF4-FFF2-40B4-BE49-F238E27FC236}">
                  <a16:creationId xmlns:a16="http://schemas.microsoft.com/office/drawing/2014/main" id="{6D839485-CF42-448F-AA86-0281BE54B8D8}"/>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1" name="Database_EFC7" title="Icon of a cylinder">
              <a:extLst>
                <a:ext uri="{FF2B5EF4-FFF2-40B4-BE49-F238E27FC236}">
                  <a16:creationId xmlns:a16="http://schemas.microsoft.com/office/drawing/2014/main" id="{92A39E0D-1C4F-4951-8554-A99DA70D0699}"/>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2" name="Database_EFC7" title="Icon of a cylinder">
              <a:extLst>
                <a:ext uri="{FF2B5EF4-FFF2-40B4-BE49-F238E27FC236}">
                  <a16:creationId xmlns:a16="http://schemas.microsoft.com/office/drawing/2014/main" id="{4D49EFA8-ACD4-4D23-9252-1D772CC14DD0}"/>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3" name="Straight Arrow Connector 62">
              <a:extLst>
                <a:ext uri="{FF2B5EF4-FFF2-40B4-BE49-F238E27FC236}">
                  <a16:creationId xmlns:a16="http://schemas.microsoft.com/office/drawing/2014/main" id="{807CAA66-928E-47F9-B498-18368E5CA7A3}"/>
                </a:ext>
              </a:extLst>
            </p:cNvPr>
            <p:cNvCxnSpPr>
              <a:cxnSpLocks/>
            </p:cNvCxnSpPr>
            <p:nvPr/>
          </p:nvCxnSpPr>
          <p:spPr>
            <a:xfrm flipV="1">
              <a:off x="5192871" y="1976311"/>
              <a:ext cx="0" cy="510046"/>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1984940-FC12-41E3-AA68-5155EEC04459}"/>
                </a:ext>
              </a:extLst>
            </p:cNvPr>
            <p:cNvCxnSpPr>
              <a:cxnSpLocks/>
            </p:cNvCxnSpPr>
            <p:nvPr/>
          </p:nvCxnSpPr>
          <p:spPr>
            <a:xfrm flipH="1">
              <a:off x="4847040" y="1976311"/>
              <a:ext cx="0" cy="510046"/>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Database_EFC7" title="Icon of a cylinder">
              <a:extLst>
                <a:ext uri="{FF2B5EF4-FFF2-40B4-BE49-F238E27FC236}">
                  <a16:creationId xmlns:a16="http://schemas.microsoft.com/office/drawing/2014/main" id="{A06892BA-471E-4B84-AFD3-C4FF776BF309}"/>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2" name="Database_EFC7" title="Icon of a cylinder">
              <a:extLst>
                <a:ext uri="{FF2B5EF4-FFF2-40B4-BE49-F238E27FC236}">
                  <a16:creationId xmlns:a16="http://schemas.microsoft.com/office/drawing/2014/main" id="{8F04DE6A-24DD-41C3-8CF9-264CD486EC83}"/>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3" name="Database_EFC7" title="Icon of a cylinder">
              <a:extLst>
                <a:ext uri="{FF2B5EF4-FFF2-40B4-BE49-F238E27FC236}">
                  <a16:creationId xmlns:a16="http://schemas.microsoft.com/office/drawing/2014/main" id="{DBC19C4C-D2B2-49AE-9A6A-AC984E8B96B2}"/>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8" name="Straight Arrow Connector 77">
              <a:extLst>
                <a:ext uri="{FF2B5EF4-FFF2-40B4-BE49-F238E27FC236}">
                  <a16:creationId xmlns:a16="http://schemas.microsoft.com/office/drawing/2014/main" id="{7B09AA26-CA2F-4420-90A4-5855898E2963}"/>
                </a:ext>
              </a:extLst>
            </p:cNvPr>
            <p:cNvCxnSpPr>
              <a:cxnSpLocks/>
            </p:cNvCxnSpPr>
            <p:nvPr/>
          </p:nvCxnSpPr>
          <p:spPr>
            <a:xfrm>
              <a:off x="5505420" y="3130734"/>
              <a:ext cx="653622" cy="0"/>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17DA6D65-B3E1-440C-8803-C8B1F8E5C71F}"/>
              </a:ext>
            </a:extLst>
          </p:cNvPr>
          <p:cNvGrpSpPr/>
          <p:nvPr/>
        </p:nvGrpSpPr>
        <p:grpSpPr>
          <a:xfrm>
            <a:off x="8991953" y="1975098"/>
            <a:ext cx="2794082" cy="4414046"/>
            <a:chOff x="8413498" y="1976311"/>
            <a:chExt cx="2794082" cy="4414046"/>
          </a:xfrm>
        </p:grpSpPr>
        <p:sp>
          <p:nvSpPr>
            <p:cNvPr id="12" name="Rectangle 11"/>
            <p:cNvSpPr/>
            <p:nvPr/>
          </p:nvSpPr>
          <p:spPr bwMode="auto">
            <a:xfrm>
              <a:off x="8561861" y="3887730"/>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ea typeface="Segoe UI" pitchFamily="34" charset="0"/>
                  <a:cs typeface="Segoe UI Semibold" panose="020B0702040204020203" pitchFamily="34" charset="0"/>
                </a:rPr>
                <a:t>RA-GRS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Segoe UI" panose="020B0502040204020203" pitchFamily="34" charset="0"/>
                  <a:cs typeface="Segoe UI" panose="020B0502040204020203" pitchFamily="34" charset="0"/>
                </a:rPr>
                <a:t>GRS + Read access to secondary</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Segoe UI" panose="020B0502040204020203" pitchFamily="34" charset="0"/>
                  <a:cs typeface="Segoe UI" panose="020B0502040204020203" pitchFamily="34" charset="0"/>
                </a:rPr>
                <a:t>Separate secondary endpoint</a:t>
              </a:r>
            </a:p>
            <a:p>
              <a:pPr marL="0" marR="0" lvl="0" indent="0" algn="l" defTabSz="91410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2F2F2F"/>
                  </a:solidFill>
                  <a:effectLst/>
                  <a:uLnTx/>
                  <a:uFillTx/>
                  <a:ea typeface="Segoe UI" panose="020B0502040204020203" pitchFamily="34" charset="0"/>
                  <a:cs typeface="Segoe UI" panose="020B0502040204020203" pitchFamily="34" charset="0"/>
                </a:rPr>
                <a:t>RPO delay to secondary can be queried</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8" name="Rectangle 137"/>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TextBox 143"/>
            <p:cNvSpPr txBox="1"/>
            <p:nvPr/>
          </p:nvSpPr>
          <p:spPr>
            <a:xfrm>
              <a:off x="8973261" y="2543828"/>
              <a:ext cx="1475819"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Typically &gt;300mi</a:t>
              </a:r>
            </a:p>
          </p:txBody>
        </p:sp>
        <p:sp>
          <p:nvSpPr>
            <p:cNvPr id="145" name="TextBox 144"/>
            <p:cNvSpPr txBox="1"/>
            <p:nvPr/>
          </p:nvSpPr>
          <p:spPr>
            <a:xfrm>
              <a:off x="9336055" y="3141579"/>
              <a:ext cx="750230"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Async</a:t>
              </a:r>
            </a:p>
          </p:txBody>
        </p:sp>
        <p:sp>
          <p:nvSpPr>
            <p:cNvPr id="146" name="TextBox 145"/>
            <p:cNvSpPr txBox="1"/>
            <p:nvPr/>
          </p:nvSpPr>
          <p:spPr>
            <a:xfrm>
              <a:off x="8541685" y="3509842"/>
              <a:ext cx="872555"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Primary</a:t>
              </a:r>
            </a:p>
          </p:txBody>
        </p:sp>
        <p:sp>
          <p:nvSpPr>
            <p:cNvPr id="147" name="TextBox 146"/>
            <p:cNvSpPr txBox="1"/>
            <p:nvPr/>
          </p:nvSpPr>
          <p:spPr>
            <a:xfrm>
              <a:off x="10148018" y="3509842"/>
              <a:ext cx="1059562" cy="452590"/>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917">
                        <a:srgbClr val="505050"/>
                      </a:gs>
                      <a:gs pos="30000">
                        <a:srgbClr val="505050"/>
                      </a:gs>
                    </a:gsLst>
                    <a:lin ang="5400000" scaled="0"/>
                  </a:gradFill>
                  <a:effectLst/>
                  <a:uLnTx/>
                  <a:uFillTx/>
                  <a:latin typeface="Segoe UI Semilight"/>
                  <a:ea typeface="+mn-ea"/>
                  <a:cs typeface="+mn-cs"/>
                </a:rPr>
                <a:t>Secondary</a:t>
              </a:r>
            </a:p>
          </p:txBody>
        </p:sp>
        <p:sp>
          <p:nvSpPr>
            <p:cNvPr id="65" name="Rectangle 64">
              <a:extLst>
                <a:ext uri="{FF2B5EF4-FFF2-40B4-BE49-F238E27FC236}">
                  <a16:creationId xmlns:a16="http://schemas.microsoft.com/office/drawing/2014/main" id="{65A56F03-3185-4CA7-9301-02A91406A96B}"/>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Database_EFC7" title="Icon of a cylinder">
              <a:extLst>
                <a:ext uri="{FF2B5EF4-FFF2-40B4-BE49-F238E27FC236}">
                  <a16:creationId xmlns:a16="http://schemas.microsoft.com/office/drawing/2014/main" id="{56F16A88-1628-4CCD-9F35-6B55D2084710}"/>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7" name="Database_EFC7" title="Icon of a cylinder">
              <a:extLst>
                <a:ext uri="{FF2B5EF4-FFF2-40B4-BE49-F238E27FC236}">
                  <a16:creationId xmlns:a16="http://schemas.microsoft.com/office/drawing/2014/main" id="{7172B3A3-2757-4E16-A30F-91CF34AEE44C}"/>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68" name="Database_EFC7" title="Icon of a cylinder">
              <a:extLst>
                <a:ext uri="{FF2B5EF4-FFF2-40B4-BE49-F238E27FC236}">
                  <a16:creationId xmlns:a16="http://schemas.microsoft.com/office/drawing/2014/main" id="{97CF81CB-7E5D-4B6D-97C9-C685CCE3CBF6}"/>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69" name="Straight Arrow Connector 68">
              <a:extLst>
                <a:ext uri="{FF2B5EF4-FFF2-40B4-BE49-F238E27FC236}">
                  <a16:creationId xmlns:a16="http://schemas.microsoft.com/office/drawing/2014/main" id="{500480DD-F404-4D5B-9DCC-E6D17294CA40}"/>
                </a:ext>
              </a:extLst>
            </p:cNvPr>
            <p:cNvCxnSpPr>
              <a:cxnSpLocks/>
            </p:cNvCxnSpPr>
            <p:nvPr/>
          </p:nvCxnSpPr>
          <p:spPr>
            <a:xfrm flipV="1">
              <a:off x="9095446" y="1976311"/>
              <a:ext cx="0" cy="510046"/>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1BAC2E2-9187-4A42-936A-A9F719B34127}"/>
                </a:ext>
              </a:extLst>
            </p:cNvPr>
            <p:cNvCxnSpPr>
              <a:cxnSpLocks/>
            </p:cNvCxnSpPr>
            <p:nvPr/>
          </p:nvCxnSpPr>
          <p:spPr>
            <a:xfrm flipH="1">
              <a:off x="8749615" y="1976311"/>
              <a:ext cx="0" cy="510046"/>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Database_EFC7" title="Icon of a cylinder">
              <a:extLst>
                <a:ext uri="{FF2B5EF4-FFF2-40B4-BE49-F238E27FC236}">
                  <a16:creationId xmlns:a16="http://schemas.microsoft.com/office/drawing/2014/main" id="{7D80568D-05F6-41B7-A99C-8A2B6FEAC413}"/>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5" name="Database_EFC7" title="Icon of a cylinder">
              <a:extLst>
                <a:ext uri="{FF2B5EF4-FFF2-40B4-BE49-F238E27FC236}">
                  <a16:creationId xmlns:a16="http://schemas.microsoft.com/office/drawing/2014/main" id="{81FED62A-0962-4DFC-9916-B8951FCBB26B}"/>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76" name="Database_EFC7" title="Icon of a cylinder">
              <a:extLst>
                <a:ext uri="{FF2B5EF4-FFF2-40B4-BE49-F238E27FC236}">
                  <a16:creationId xmlns:a16="http://schemas.microsoft.com/office/drawing/2014/main" id="{44F38877-C26C-4C42-8559-A72B1A28AF82}"/>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cxnSp>
          <p:nvCxnSpPr>
            <p:cNvPr id="77" name="Straight Arrow Connector 76">
              <a:extLst>
                <a:ext uri="{FF2B5EF4-FFF2-40B4-BE49-F238E27FC236}">
                  <a16:creationId xmlns:a16="http://schemas.microsoft.com/office/drawing/2014/main" id="{923F539A-D8FF-432F-82DC-4BEE6EF84FF6}"/>
                </a:ext>
              </a:extLst>
            </p:cNvPr>
            <p:cNvCxnSpPr>
              <a:cxnSpLocks/>
            </p:cNvCxnSpPr>
            <p:nvPr/>
          </p:nvCxnSpPr>
          <p:spPr>
            <a:xfrm flipV="1">
              <a:off x="10587188" y="1976311"/>
              <a:ext cx="0" cy="510046"/>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0AAA984-F7FA-4329-80E8-E7D8FA08063D}"/>
                </a:ext>
              </a:extLst>
            </p:cNvPr>
            <p:cNvCxnSpPr>
              <a:cxnSpLocks/>
            </p:cNvCxnSpPr>
            <p:nvPr/>
          </p:nvCxnSpPr>
          <p:spPr>
            <a:xfrm>
              <a:off x="9336055" y="3130734"/>
              <a:ext cx="653622" cy="0"/>
            </a:xfrm>
            <a:prstGeom prst="straightConnector1">
              <a:avLst/>
            </a:prstGeom>
            <a:ln w="1270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8" name="Straight Connector 7">
            <a:extLst>
              <a:ext uri="{FF2B5EF4-FFF2-40B4-BE49-F238E27FC236}">
                <a16:creationId xmlns:a16="http://schemas.microsoft.com/office/drawing/2014/main" id="{7626D7DB-5997-473E-8CBD-15EA9265C7B3}"/>
              </a:ext>
            </a:extLst>
          </p:cNvPr>
          <p:cNvCxnSpPr>
            <a:cxnSpLocks/>
          </p:cNvCxnSpPr>
          <p:nvPr/>
        </p:nvCxnSpPr>
        <p:spPr>
          <a:xfrm>
            <a:off x="2532187" y="1982110"/>
            <a:ext cx="0" cy="4293644"/>
          </a:xfrm>
          <a:prstGeom prst="line">
            <a:avLst/>
          </a:prstGeom>
          <a:ln w="19050">
            <a:solidFill>
              <a:srgbClr val="459BDD"/>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9296DB3E-3E9E-4AB7-869E-BA4CC63B7D38}"/>
              </a:ext>
            </a:extLst>
          </p:cNvPr>
          <p:cNvCxnSpPr>
            <a:cxnSpLocks/>
          </p:cNvCxnSpPr>
          <p:nvPr/>
        </p:nvCxnSpPr>
        <p:spPr>
          <a:xfrm>
            <a:off x="8527809" y="2005259"/>
            <a:ext cx="0" cy="4293644"/>
          </a:xfrm>
          <a:prstGeom prst="line">
            <a:avLst/>
          </a:prstGeom>
          <a:ln w="19050">
            <a:solidFill>
              <a:srgbClr val="459BDD"/>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26600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70833E-6 2.96296E-6 L -0.07422 -0.0007 " pathEditMode="relative" rAng="0" ptsTypes="AA">
                                      <p:cBhvr>
                                        <p:cTn id="6" dur="2000" fill="hold"/>
                                        <p:tgtEl>
                                          <p:spTgt spid="3"/>
                                        </p:tgtEl>
                                        <p:attrNameLst>
                                          <p:attrName>ppt_x</p:attrName>
                                          <p:attrName>ppt_y</p:attrName>
                                        </p:attrNameLst>
                                      </p:cBhvr>
                                      <p:rCtr x="-3711" y="-46"/>
                                    </p:animMotion>
                                  </p:childTnLst>
                                </p:cTn>
                              </p:par>
                              <p:par>
                                <p:cTn id="7" presetID="63" presetClass="path" presetSubtype="0" accel="50000" decel="50000" fill="hold" nodeType="withEffect">
                                  <p:stCondLst>
                                    <p:cond delay="0"/>
                                  </p:stCondLst>
                                  <p:childTnLst>
                                    <p:animMotion origin="layout" path="M 2.5E-6 -3.7037E-6 L 0.07656 0.00186 " pathEditMode="relative" rAng="0" ptsTypes="AA">
                                      <p:cBhvr>
                                        <p:cTn id="8" dur="2000" fill="hold"/>
                                        <p:tgtEl>
                                          <p:spTgt spid="5"/>
                                        </p:tgtEl>
                                        <p:attrNameLst>
                                          <p:attrName>ppt_x</p:attrName>
                                          <p:attrName>ppt_y</p:attrName>
                                        </p:attrNameLst>
                                      </p:cBhvr>
                                      <p:rCtr x="3828" y="93"/>
                                    </p:animMotion>
                                  </p:childTnLst>
                                </p:cTn>
                              </p:par>
                              <p:par>
                                <p:cTn id="9" presetID="63" presetClass="path" presetSubtype="0" accel="50000" decel="50000" fill="hold" nodeType="withEffect">
                                  <p:stCondLst>
                                    <p:cond delay="0"/>
                                  </p:stCondLst>
                                  <p:childTnLst>
                                    <p:animMotion origin="layout" path="M -4.79167E-6 -3.7037E-6 L 0.16485 -0.00046 " pathEditMode="relative" rAng="0" ptsTypes="AA">
                                      <p:cBhvr>
                                        <p:cTn id="10" dur="2000" fill="hold"/>
                                        <p:tgtEl>
                                          <p:spTgt spid="6"/>
                                        </p:tgtEl>
                                        <p:attrNameLst>
                                          <p:attrName>ppt_x</p:attrName>
                                          <p:attrName>ppt_y</p:attrName>
                                        </p:attrNameLst>
                                      </p:cBhvr>
                                      <p:rCtr x="8242"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60A6D-62F6-44A6-85B4-A66A4642F975}"/>
              </a:ext>
            </a:extLst>
          </p:cNvPr>
          <p:cNvSpPr>
            <a:spLocks noGrp="1"/>
          </p:cNvSpPr>
          <p:nvPr>
            <p:ph type="title"/>
          </p:nvPr>
        </p:nvSpPr>
        <p:spPr>
          <a:xfrm>
            <a:off x="184573" y="289511"/>
            <a:ext cx="11655840" cy="899665"/>
          </a:xfrm>
        </p:spPr>
        <p:txBody>
          <a:bodyPr anchor="t" anchorCtr="0"/>
          <a:lstStyle/>
          <a:p>
            <a:r>
              <a:rPr lang="en-US" sz="4400">
                <a:solidFill>
                  <a:srgbClr val="595959"/>
                </a:solidFill>
                <a:cs typeface="Calibri Light" panose="020F0302020204030204" pitchFamily="34" charset="0"/>
              </a:rPr>
              <a:t>Contemporary Cloud Data Lake</a:t>
            </a:r>
          </a:p>
        </p:txBody>
      </p:sp>
      <p:sp>
        <p:nvSpPr>
          <p:cNvPr id="132" name="Rectangle 131">
            <a:extLst>
              <a:ext uri="{FF2B5EF4-FFF2-40B4-BE49-F238E27FC236}">
                <a16:creationId xmlns:a16="http://schemas.microsoft.com/office/drawing/2014/main" id="{9C5E4339-7F7A-42F3-9166-6077DB139758}"/>
              </a:ext>
            </a:extLst>
          </p:cNvPr>
          <p:cNvSpPr/>
          <p:nvPr/>
        </p:nvSpPr>
        <p:spPr bwMode="auto">
          <a:xfrm>
            <a:off x="1428284" y="3665709"/>
            <a:ext cx="10391545" cy="951693"/>
          </a:xfrm>
          <a:prstGeom prst="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3" name="Group 132">
            <a:extLst>
              <a:ext uri="{FF2B5EF4-FFF2-40B4-BE49-F238E27FC236}">
                <a16:creationId xmlns:a16="http://schemas.microsoft.com/office/drawing/2014/main" id="{929867F1-F201-4198-B1C3-16FFEDB24ED0}"/>
              </a:ext>
            </a:extLst>
          </p:cNvPr>
          <p:cNvGrpSpPr/>
          <p:nvPr/>
        </p:nvGrpSpPr>
        <p:grpSpPr>
          <a:xfrm>
            <a:off x="1316549" y="3615529"/>
            <a:ext cx="10292400" cy="1001874"/>
            <a:chOff x="1311285" y="3577186"/>
            <a:chExt cx="10293860" cy="1002017"/>
          </a:xfrm>
        </p:grpSpPr>
        <p:pic>
          <p:nvPicPr>
            <p:cNvPr id="134" name="Picture 4" descr="Image result for spark">
              <a:extLst>
                <a:ext uri="{FF2B5EF4-FFF2-40B4-BE49-F238E27FC236}">
                  <a16:creationId xmlns:a16="http://schemas.microsoft.com/office/drawing/2014/main" id="{84C46603-7782-4DB6-AD90-9429137A7D5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7697" y="4065576"/>
              <a:ext cx="918376" cy="513627"/>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6" descr="Image result for apache hive">
              <a:extLst>
                <a:ext uri="{FF2B5EF4-FFF2-40B4-BE49-F238E27FC236}">
                  <a16:creationId xmlns:a16="http://schemas.microsoft.com/office/drawing/2014/main" id="{A5595CC3-77AC-426E-A65E-647550B826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18958" y="3744058"/>
              <a:ext cx="622034" cy="58863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8" descr="Image result for hbase">
              <a:extLst>
                <a:ext uri="{FF2B5EF4-FFF2-40B4-BE49-F238E27FC236}">
                  <a16:creationId xmlns:a16="http://schemas.microsoft.com/office/drawing/2014/main" id="{B7CEC712-170F-49A2-88E4-CBD11193EDA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21438" y="3650508"/>
              <a:ext cx="966625" cy="763106"/>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10" descr="Image result for apache kafka">
              <a:extLst>
                <a:ext uri="{FF2B5EF4-FFF2-40B4-BE49-F238E27FC236}">
                  <a16:creationId xmlns:a16="http://schemas.microsoft.com/office/drawing/2014/main" id="{4AB27788-FE04-451A-B375-16D508957AE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9274" y="3989697"/>
              <a:ext cx="1401103" cy="439688"/>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12" descr="Image result for apache storm">
              <a:extLst>
                <a:ext uri="{FF2B5EF4-FFF2-40B4-BE49-F238E27FC236}">
                  <a16:creationId xmlns:a16="http://schemas.microsoft.com/office/drawing/2014/main" id="{CD2CB54F-63E1-4E67-8836-CDBA5AA594A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8210" y="3678698"/>
              <a:ext cx="1133091" cy="434853"/>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138">
              <a:extLst>
                <a:ext uri="{FF2B5EF4-FFF2-40B4-BE49-F238E27FC236}">
                  <a16:creationId xmlns:a16="http://schemas.microsoft.com/office/drawing/2014/main" id="{A3512103-A120-4B67-9FEC-F0857BDBC749}"/>
                </a:ext>
              </a:extLst>
            </p:cNvPr>
            <p:cNvPicPr>
              <a:picLocks noChangeAspect="1"/>
            </p:cNvPicPr>
            <p:nvPr/>
          </p:nvPicPr>
          <p:blipFill>
            <a:blip r:embed="rId8"/>
            <a:stretch>
              <a:fillRect/>
            </a:stretch>
          </p:blipFill>
          <p:spPr>
            <a:xfrm>
              <a:off x="6387693" y="4218740"/>
              <a:ext cx="1071639" cy="303601"/>
            </a:xfrm>
            <a:prstGeom prst="rect">
              <a:avLst/>
            </a:prstGeom>
          </p:spPr>
        </p:pic>
        <p:pic>
          <p:nvPicPr>
            <p:cNvPr id="140" name="Picture 139">
              <a:extLst>
                <a:ext uri="{FF2B5EF4-FFF2-40B4-BE49-F238E27FC236}">
                  <a16:creationId xmlns:a16="http://schemas.microsoft.com/office/drawing/2014/main" id="{FA219C01-FD2F-4EA6-A436-7ED81135BA9D}"/>
                </a:ext>
              </a:extLst>
            </p:cNvPr>
            <p:cNvPicPr>
              <a:picLocks noChangeAspect="1"/>
            </p:cNvPicPr>
            <p:nvPr/>
          </p:nvPicPr>
          <p:blipFill>
            <a:blip r:embed="rId9"/>
            <a:stretch>
              <a:fillRect/>
            </a:stretch>
          </p:blipFill>
          <p:spPr>
            <a:xfrm>
              <a:off x="4043762" y="3832416"/>
              <a:ext cx="950915" cy="664888"/>
            </a:xfrm>
            <a:prstGeom prst="rect">
              <a:avLst/>
            </a:prstGeom>
          </p:spPr>
        </p:pic>
        <p:sp>
          <p:nvSpPr>
            <p:cNvPr id="141" name="Rectangle 140">
              <a:extLst>
                <a:ext uri="{FF2B5EF4-FFF2-40B4-BE49-F238E27FC236}">
                  <a16:creationId xmlns:a16="http://schemas.microsoft.com/office/drawing/2014/main" id="{58D79DE1-16B2-42EC-B6F5-21E2DA26C458}"/>
                </a:ext>
              </a:extLst>
            </p:cNvPr>
            <p:cNvSpPr/>
            <p:nvPr/>
          </p:nvSpPr>
          <p:spPr bwMode="auto">
            <a:xfrm>
              <a:off x="1311285" y="3577186"/>
              <a:ext cx="1917055" cy="6091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599" b="1"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Azure HDInsight</a:t>
              </a:r>
            </a:p>
          </p:txBody>
        </p:sp>
        <p:pic>
          <p:nvPicPr>
            <p:cNvPr id="142" name="Picture 141">
              <a:extLst>
                <a:ext uri="{FF2B5EF4-FFF2-40B4-BE49-F238E27FC236}">
                  <a16:creationId xmlns:a16="http://schemas.microsoft.com/office/drawing/2014/main" id="{FA7FE5DC-3691-43D2-BBC1-74D13A9467E9}"/>
                </a:ext>
              </a:extLst>
            </p:cNvPr>
            <p:cNvPicPr>
              <a:picLocks noChangeAspect="1"/>
            </p:cNvPicPr>
            <p:nvPr/>
          </p:nvPicPr>
          <p:blipFill>
            <a:blip r:embed="rId10"/>
            <a:stretch>
              <a:fillRect/>
            </a:stretch>
          </p:blipFill>
          <p:spPr>
            <a:xfrm>
              <a:off x="10213132" y="3717001"/>
              <a:ext cx="614996" cy="614996"/>
            </a:xfrm>
            <a:prstGeom prst="rect">
              <a:avLst/>
            </a:prstGeom>
          </p:spPr>
        </p:pic>
        <p:pic>
          <p:nvPicPr>
            <p:cNvPr id="143" name="Picture 142">
              <a:extLst>
                <a:ext uri="{FF2B5EF4-FFF2-40B4-BE49-F238E27FC236}">
                  <a16:creationId xmlns:a16="http://schemas.microsoft.com/office/drawing/2014/main" id="{7EE99F5B-4455-45B8-A8BE-A01BBF113E43}"/>
                </a:ext>
              </a:extLst>
            </p:cNvPr>
            <p:cNvPicPr>
              <a:picLocks noChangeAspect="1"/>
            </p:cNvPicPr>
            <p:nvPr/>
          </p:nvPicPr>
          <p:blipFill>
            <a:blip r:embed="rId11"/>
            <a:stretch>
              <a:fillRect/>
            </a:stretch>
          </p:blipFill>
          <p:spPr>
            <a:xfrm>
              <a:off x="10828128" y="3818000"/>
              <a:ext cx="777017" cy="469824"/>
            </a:xfrm>
            <a:prstGeom prst="rect">
              <a:avLst/>
            </a:prstGeom>
          </p:spPr>
        </p:pic>
      </p:grpSp>
      <p:sp>
        <p:nvSpPr>
          <p:cNvPr id="144" name="Block Arc 143">
            <a:extLst>
              <a:ext uri="{FF2B5EF4-FFF2-40B4-BE49-F238E27FC236}">
                <a16:creationId xmlns:a16="http://schemas.microsoft.com/office/drawing/2014/main" id="{0C4FF23A-F174-4E60-AEA3-5F3C8B4A01E9}"/>
              </a:ext>
            </a:extLst>
          </p:cNvPr>
          <p:cNvSpPr/>
          <p:nvPr/>
        </p:nvSpPr>
        <p:spPr bwMode="auto">
          <a:xfrm>
            <a:off x="180310" y="4717944"/>
            <a:ext cx="11748315" cy="2209487"/>
          </a:xfrm>
          <a:prstGeom prst="blockArc">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a:gradFill>
                  <a:gsLst>
                    <a:gs pos="0">
                      <a:srgbClr val="FFFFFF"/>
                    </a:gs>
                    <a:gs pos="100000">
                      <a:srgbClr val="FFFFFF"/>
                    </a:gs>
                  </a:gsLst>
                  <a:lin ang="5400000" scaled="0"/>
                </a:gradFill>
                <a:latin typeface="Segoe UI Semilight"/>
                <a:ea typeface="Segoe UI" pitchFamily="34" charset="0"/>
                <a:cs typeface="Segoe UI"/>
              </a:rPr>
              <a:t>Blob Storage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5" name="Group 3">
            <a:extLst>
              <a:ext uri="{FF2B5EF4-FFF2-40B4-BE49-F238E27FC236}">
                <a16:creationId xmlns:a16="http://schemas.microsoft.com/office/drawing/2014/main" id="{7483E7B8-6D2D-4F8A-AAC6-62E4A72F008E}"/>
              </a:ext>
            </a:extLst>
          </p:cNvPr>
          <p:cNvGrpSpPr/>
          <p:nvPr/>
        </p:nvGrpSpPr>
        <p:grpSpPr>
          <a:xfrm>
            <a:off x="2460444" y="2044897"/>
            <a:ext cx="1577621" cy="1402895"/>
            <a:chOff x="2459911" y="2044691"/>
            <a:chExt cx="1577845" cy="1403094"/>
          </a:xfrm>
        </p:grpSpPr>
        <p:grpSp>
          <p:nvGrpSpPr>
            <p:cNvPr id="146" name="Group 4">
              <a:extLst>
                <a:ext uri="{FF2B5EF4-FFF2-40B4-BE49-F238E27FC236}">
                  <a16:creationId xmlns:a16="http://schemas.microsoft.com/office/drawing/2014/main" id="{B672E6A8-614E-4313-96B6-DA9986E5F02D}"/>
                </a:ext>
              </a:extLst>
            </p:cNvPr>
            <p:cNvGrpSpPr/>
            <p:nvPr/>
          </p:nvGrpSpPr>
          <p:grpSpPr>
            <a:xfrm>
              <a:off x="2777952" y="2739895"/>
              <a:ext cx="1259804" cy="707890"/>
              <a:chOff x="9409112" y="1403648"/>
              <a:chExt cx="1259804" cy="707890"/>
            </a:xfrm>
          </p:grpSpPr>
          <p:sp>
            <p:nvSpPr>
              <p:cNvPr id="150" name="Rectangle 11">
                <a:extLst>
                  <a:ext uri="{FF2B5EF4-FFF2-40B4-BE49-F238E27FC236}">
                    <a16:creationId xmlns:a16="http://schemas.microsoft.com/office/drawing/2014/main" id="{0CB549F9-E587-4D82-970E-5EA0FACD29E1}"/>
                  </a:ext>
                </a:extLst>
              </p:cNvPr>
              <p:cNvSpPr/>
              <p:nvPr/>
            </p:nvSpPr>
            <p:spPr bwMode="auto">
              <a:xfrm>
                <a:off x="9409112" y="1769777"/>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err="1">
                    <a:ln>
                      <a:noFill/>
                    </a:ln>
                    <a:solidFill>
                      <a:srgbClr val="505050"/>
                    </a:solidFill>
                    <a:effectLst/>
                    <a:uLnTx/>
                    <a:uFillTx/>
                    <a:latin typeface="Segoe UI Semilight"/>
                    <a:ea typeface="Segoe UI" pitchFamily="34" charset="0"/>
                    <a:cs typeface="Segoe UI" pitchFamily="34" charset="0"/>
                  </a:rPr>
                  <a:t>IoT</a:t>
                </a: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 Hub</a:t>
                </a:r>
              </a:p>
            </p:txBody>
          </p:sp>
          <p:pic>
            <p:nvPicPr>
              <p:cNvPr id="151" name="Graphic 150">
                <a:extLst>
                  <a:ext uri="{FF2B5EF4-FFF2-40B4-BE49-F238E27FC236}">
                    <a16:creationId xmlns:a16="http://schemas.microsoft.com/office/drawing/2014/main" id="{9C27E845-3338-4E7B-98EE-75711AE0073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84075" y="1403648"/>
                <a:ext cx="460015" cy="460015"/>
              </a:xfrm>
              <a:prstGeom prst="rect">
                <a:avLst/>
              </a:prstGeom>
            </p:spPr>
          </p:pic>
        </p:grpSp>
        <p:grpSp>
          <p:nvGrpSpPr>
            <p:cNvPr id="147" name="Group 5">
              <a:extLst>
                <a:ext uri="{FF2B5EF4-FFF2-40B4-BE49-F238E27FC236}">
                  <a16:creationId xmlns:a16="http://schemas.microsoft.com/office/drawing/2014/main" id="{45F4705D-AACD-4B2F-8452-C75DBDC6E5B4}"/>
                </a:ext>
              </a:extLst>
            </p:cNvPr>
            <p:cNvGrpSpPr/>
            <p:nvPr/>
          </p:nvGrpSpPr>
          <p:grpSpPr>
            <a:xfrm>
              <a:off x="2459911" y="2044691"/>
              <a:ext cx="1259804" cy="706886"/>
              <a:chOff x="9384180" y="2397112"/>
              <a:chExt cx="1259804" cy="706886"/>
            </a:xfrm>
          </p:grpSpPr>
          <p:sp>
            <p:nvSpPr>
              <p:cNvPr id="148" name="Rectangle 6">
                <a:extLst>
                  <a:ext uri="{FF2B5EF4-FFF2-40B4-BE49-F238E27FC236}">
                    <a16:creationId xmlns:a16="http://schemas.microsoft.com/office/drawing/2014/main" id="{8332200D-7228-46C3-A5CD-07E22CF57966}"/>
                  </a:ext>
                </a:extLst>
              </p:cNvPr>
              <p:cNvSpPr/>
              <p:nvPr/>
            </p:nvSpPr>
            <p:spPr bwMode="auto">
              <a:xfrm>
                <a:off x="9384180" y="2762237"/>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Event Hubs</a:t>
                </a:r>
              </a:p>
            </p:txBody>
          </p:sp>
          <p:pic>
            <p:nvPicPr>
              <p:cNvPr id="149" name="Graphic 148">
                <a:extLst>
                  <a:ext uri="{FF2B5EF4-FFF2-40B4-BE49-F238E27FC236}">
                    <a16:creationId xmlns:a16="http://schemas.microsoft.com/office/drawing/2014/main" id="{542BBFD6-F0CE-44AA-AD43-7042184AEDB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784075" y="2397112"/>
                <a:ext cx="471355" cy="471355"/>
              </a:xfrm>
              <a:prstGeom prst="rect">
                <a:avLst/>
              </a:prstGeom>
            </p:spPr>
          </p:pic>
        </p:grpSp>
      </p:grpSp>
      <p:grpSp>
        <p:nvGrpSpPr>
          <p:cNvPr id="152" name="Group 32">
            <a:extLst>
              <a:ext uri="{FF2B5EF4-FFF2-40B4-BE49-F238E27FC236}">
                <a16:creationId xmlns:a16="http://schemas.microsoft.com/office/drawing/2014/main" id="{FF689DEC-9D58-4549-B044-8C4F843FE87A}"/>
              </a:ext>
            </a:extLst>
          </p:cNvPr>
          <p:cNvGrpSpPr/>
          <p:nvPr/>
        </p:nvGrpSpPr>
        <p:grpSpPr>
          <a:xfrm>
            <a:off x="8150698" y="2226545"/>
            <a:ext cx="1564383" cy="824304"/>
            <a:chOff x="9374903" y="3236156"/>
            <a:chExt cx="1564605" cy="824421"/>
          </a:xfrm>
        </p:grpSpPr>
        <p:sp>
          <p:nvSpPr>
            <p:cNvPr id="153" name="Rectangle 66">
              <a:extLst>
                <a:ext uri="{FF2B5EF4-FFF2-40B4-BE49-F238E27FC236}">
                  <a16:creationId xmlns:a16="http://schemas.microsoft.com/office/drawing/2014/main" id="{BAE971A0-1B55-4FC3-922C-362084BA6B7E}"/>
                </a:ext>
              </a:extLst>
            </p:cNvPr>
            <p:cNvSpPr/>
            <p:nvPr/>
          </p:nvSpPr>
          <p:spPr bwMode="auto">
            <a:xfrm>
              <a:off x="9374903" y="3718816"/>
              <a:ext cx="1564605"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Data Warehouse</a:t>
              </a:r>
            </a:p>
          </p:txBody>
        </p:sp>
        <p:pic>
          <p:nvPicPr>
            <p:cNvPr id="154" name="Graphic 153">
              <a:extLst>
                <a:ext uri="{FF2B5EF4-FFF2-40B4-BE49-F238E27FC236}">
                  <a16:creationId xmlns:a16="http://schemas.microsoft.com/office/drawing/2014/main" id="{51DF88A9-B146-43B1-94BE-01A9BF641E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766124" y="3236156"/>
              <a:ext cx="647191" cy="647191"/>
            </a:xfrm>
            <a:prstGeom prst="rect">
              <a:avLst/>
            </a:prstGeom>
          </p:spPr>
        </p:pic>
      </p:grpSp>
      <p:grpSp>
        <p:nvGrpSpPr>
          <p:cNvPr id="155" name="Group 83">
            <a:extLst>
              <a:ext uri="{FF2B5EF4-FFF2-40B4-BE49-F238E27FC236}">
                <a16:creationId xmlns:a16="http://schemas.microsoft.com/office/drawing/2014/main" id="{0C105B4C-090F-4931-BB11-CA02F09EAF2C}"/>
              </a:ext>
            </a:extLst>
          </p:cNvPr>
          <p:cNvGrpSpPr/>
          <p:nvPr/>
        </p:nvGrpSpPr>
        <p:grpSpPr>
          <a:xfrm>
            <a:off x="40121" y="2085211"/>
            <a:ext cx="2647789" cy="1500394"/>
            <a:chOff x="39244" y="2085011"/>
            <a:chExt cx="2648164" cy="1500607"/>
          </a:xfrm>
        </p:grpSpPr>
        <p:grpSp>
          <p:nvGrpSpPr>
            <p:cNvPr id="156" name="Group 84">
              <a:extLst>
                <a:ext uri="{FF2B5EF4-FFF2-40B4-BE49-F238E27FC236}">
                  <a16:creationId xmlns:a16="http://schemas.microsoft.com/office/drawing/2014/main" id="{E8FE2351-AF7F-4172-A242-FF21FECD93A2}"/>
                </a:ext>
              </a:extLst>
            </p:cNvPr>
            <p:cNvGrpSpPr/>
            <p:nvPr/>
          </p:nvGrpSpPr>
          <p:grpSpPr>
            <a:xfrm>
              <a:off x="781557" y="2873149"/>
              <a:ext cx="1259804" cy="712469"/>
              <a:chOff x="7125890" y="1393928"/>
              <a:chExt cx="1259804" cy="712469"/>
            </a:xfrm>
          </p:grpSpPr>
          <p:pic>
            <p:nvPicPr>
              <p:cNvPr id="166" name="Graphic 165">
                <a:extLst>
                  <a:ext uri="{FF2B5EF4-FFF2-40B4-BE49-F238E27FC236}">
                    <a16:creationId xmlns:a16="http://schemas.microsoft.com/office/drawing/2014/main" id="{FD6F4C72-6F77-4C99-8785-B78A79EB1B9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517667" y="1393928"/>
                <a:ext cx="476250" cy="476250"/>
              </a:xfrm>
              <a:prstGeom prst="rect">
                <a:avLst/>
              </a:prstGeom>
            </p:spPr>
          </p:pic>
          <p:sp>
            <p:nvSpPr>
              <p:cNvPr id="167" name="Rectangle 99">
                <a:extLst>
                  <a:ext uri="{FF2B5EF4-FFF2-40B4-BE49-F238E27FC236}">
                    <a16:creationId xmlns:a16="http://schemas.microsoft.com/office/drawing/2014/main" id="{06AF97EC-1A8E-484E-B6BC-0FA649E9525F}"/>
                  </a:ext>
                </a:extLst>
              </p:cNvPr>
              <p:cNvSpPr/>
              <p:nvPr/>
            </p:nvSpPr>
            <p:spPr bwMode="auto">
              <a:xfrm>
                <a:off x="7125890" y="1764636"/>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Data Factory</a:t>
                </a:r>
              </a:p>
            </p:txBody>
          </p:sp>
        </p:grpSp>
        <p:grpSp>
          <p:nvGrpSpPr>
            <p:cNvPr id="157" name="Group 85">
              <a:extLst>
                <a:ext uri="{FF2B5EF4-FFF2-40B4-BE49-F238E27FC236}">
                  <a16:creationId xmlns:a16="http://schemas.microsoft.com/office/drawing/2014/main" id="{B5DF5AE3-42CD-45BE-B9AE-EC4295AE933B}"/>
                </a:ext>
              </a:extLst>
            </p:cNvPr>
            <p:cNvGrpSpPr/>
            <p:nvPr/>
          </p:nvGrpSpPr>
          <p:grpSpPr>
            <a:xfrm>
              <a:off x="39244" y="2224320"/>
              <a:ext cx="1259804" cy="673621"/>
              <a:chOff x="8352878" y="3265215"/>
              <a:chExt cx="1259804" cy="673621"/>
            </a:xfrm>
          </p:grpSpPr>
          <p:sp>
            <p:nvSpPr>
              <p:cNvPr id="164" name="Rectangle 96">
                <a:extLst>
                  <a:ext uri="{FF2B5EF4-FFF2-40B4-BE49-F238E27FC236}">
                    <a16:creationId xmlns:a16="http://schemas.microsoft.com/office/drawing/2014/main" id="{483C5964-C8B3-4A60-B535-0D6A3FB667B5}"/>
                  </a:ext>
                </a:extLst>
              </p:cNvPr>
              <p:cNvSpPr/>
              <p:nvPr/>
            </p:nvSpPr>
            <p:spPr bwMode="auto">
              <a:xfrm>
                <a:off x="8352878" y="3597075"/>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App Insights</a:t>
                </a:r>
              </a:p>
            </p:txBody>
          </p:sp>
          <p:pic>
            <p:nvPicPr>
              <p:cNvPr id="165" name="Graphic 164">
                <a:extLst>
                  <a:ext uri="{FF2B5EF4-FFF2-40B4-BE49-F238E27FC236}">
                    <a16:creationId xmlns:a16="http://schemas.microsoft.com/office/drawing/2014/main" id="{B9210EA4-45EE-4A4C-B11A-66DB95A634C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728043" y="3265215"/>
                <a:ext cx="476250" cy="476250"/>
              </a:xfrm>
              <a:prstGeom prst="rect">
                <a:avLst/>
              </a:prstGeom>
            </p:spPr>
          </p:pic>
        </p:grpSp>
        <p:grpSp>
          <p:nvGrpSpPr>
            <p:cNvPr id="158" name="Group 86">
              <a:extLst>
                <a:ext uri="{FF2B5EF4-FFF2-40B4-BE49-F238E27FC236}">
                  <a16:creationId xmlns:a16="http://schemas.microsoft.com/office/drawing/2014/main" id="{F72EE875-C4EE-4D30-8FF0-21BDB3F498CA}"/>
                </a:ext>
              </a:extLst>
            </p:cNvPr>
            <p:cNvGrpSpPr/>
            <p:nvPr/>
          </p:nvGrpSpPr>
          <p:grpSpPr>
            <a:xfrm>
              <a:off x="1427604" y="2212565"/>
              <a:ext cx="1259804" cy="687230"/>
              <a:chOff x="10592289" y="3300934"/>
              <a:chExt cx="1259804" cy="687230"/>
            </a:xfrm>
          </p:grpSpPr>
          <p:sp>
            <p:nvSpPr>
              <p:cNvPr id="162" name="Rectangle 94">
                <a:extLst>
                  <a:ext uri="{FF2B5EF4-FFF2-40B4-BE49-F238E27FC236}">
                    <a16:creationId xmlns:a16="http://schemas.microsoft.com/office/drawing/2014/main" id="{86C3B6A4-1CE5-458F-9001-81A3B10EF062}"/>
                  </a:ext>
                </a:extLst>
              </p:cNvPr>
              <p:cNvSpPr/>
              <p:nvPr/>
            </p:nvSpPr>
            <p:spPr bwMode="auto">
              <a:xfrm>
                <a:off x="10592289" y="3646403"/>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Log Analytics</a:t>
                </a:r>
              </a:p>
            </p:txBody>
          </p:sp>
          <p:pic>
            <p:nvPicPr>
              <p:cNvPr id="163" name="Graphic 162">
                <a:extLst>
                  <a:ext uri="{FF2B5EF4-FFF2-40B4-BE49-F238E27FC236}">
                    <a16:creationId xmlns:a16="http://schemas.microsoft.com/office/drawing/2014/main" id="{4AE2A6A3-9BF4-4E2A-BEDB-386423D34F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939508" y="3300934"/>
                <a:ext cx="476250" cy="476250"/>
              </a:xfrm>
              <a:prstGeom prst="rect">
                <a:avLst/>
              </a:prstGeom>
            </p:spPr>
          </p:pic>
        </p:grpSp>
        <p:grpSp>
          <p:nvGrpSpPr>
            <p:cNvPr id="159" name="Group 88">
              <a:extLst>
                <a:ext uri="{FF2B5EF4-FFF2-40B4-BE49-F238E27FC236}">
                  <a16:creationId xmlns:a16="http://schemas.microsoft.com/office/drawing/2014/main" id="{0C4BDA6A-2821-4BED-8A1B-FE6F82F2790B}"/>
                </a:ext>
              </a:extLst>
            </p:cNvPr>
            <p:cNvGrpSpPr/>
            <p:nvPr/>
          </p:nvGrpSpPr>
          <p:grpSpPr>
            <a:xfrm>
              <a:off x="731837" y="2085011"/>
              <a:ext cx="1259804" cy="625564"/>
              <a:chOff x="9627607" y="4000256"/>
              <a:chExt cx="1259804" cy="625564"/>
            </a:xfrm>
          </p:grpSpPr>
          <p:sp>
            <p:nvSpPr>
              <p:cNvPr id="160" name="Rectangle 92">
                <a:extLst>
                  <a:ext uri="{FF2B5EF4-FFF2-40B4-BE49-F238E27FC236}">
                    <a16:creationId xmlns:a16="http://schemas.microsoft.com/office/drawing/2014/main" id="{87BF3AD7-230B-4BF8-B892-E61D9A6B7EB9}"/>
                  </a:ext>
                </a:extLst>
              </p:cNvPr>
              <p:cNvSpPr/>
              <p:nvPr/>
            </p:nvSpPr>
            <p:spPr bwMode="auto">
              <a:xfrm>
                <a:off x="9627607" y="4284059"/>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Monitor</a:t>
                </a:r>
              </a:p>
            </p:txBody>
          </p:sp>
          <p:pic>
            <p:nvPicPr>
              <p:cNvPr id="161" name="Graphic 160">
                <a:extLst>
                  <a:ext uri="{FF2B5EF4-FFF2-40B4-BE49-F238E27FC236}">
                    <a16:creationId xmlns:a16="http://schemas.microsoft.com/office/drawing/2014/main" id="{C7A36DCE-F0F8-4ECA-9318-72C27AFABD3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9987473" y="4000256"/>
                <a:ext cx="434966" cy="434966"/>
              </a:xfrm>
              <a:prstGeom prst="rect">
                <a:avLst/>
              </a:prstGeom>
            </p:spPr>
          </p:pic>
        </p:grpSp>
      </p:grpSp>
      <p:grpSp>
        <p:nvGrpSpPr>
          <p:cNvPr id="168" name="Group 113">
            <a:extLst>
              <a:ext uri="{FF2B5EF4-FFF2-40B4-BE49-F238E27FC236}">
                <a16:creationId xmlns:a16="http://schemas.microsoft.com/office/drawing/2014/main" id="{913C6163-E7E2-4269-94FE-D5879055EA17}"/>
              </a:ext>
            </a:extLst>
          </p:cNvPr>
          <p:cNvGrpSpPr/>
          <p:nvPr/>
        </p:nvGrpSpPr>
        <p:grpSpPr>
          <a:xfrm>
            <a:off x="9799129" y="2187206"/>
            <a:ext cx="2020700" cy="1362825"/>
            <a:chOff x="9799637" y="2187020"/>
            <a:chExt cx="2020986" cy="1363018"/>
          </a:xfrm>
        </p:grpSpPr>
        <p:grpSp>
          <p:nvGrpSpPr>
            <p:cNvPr id="169" name="Group 114">
              <a:extLst>
                <a:ext uri="{FF2B5EF4-FFF2-40B4-BE49-F238E27FC236}">
                  <a16:creationId xmlns:a16="http://schemas.microsoft.com/office/drawing/2014/main" id="{0CC4E340-CC41-426E-AECA-6BE69858D598}"/>
                </a:ext>
              </a:extLst>
            </p:cNvPr>
            <p:cNvGrpSpPr/>
            <p:nvPr/>
          </p:nvGrpSpPr>
          <p:grpSpPr>
            <a:xfrm>
              <a:off x="10158461" y="2853536"/>
              <a:ext cx="1259804" cy="696502"/>
              <a:chOff x="10468420" y="1343517"/>
              <a:chExt cx="1259804" cy="696502"/>
            </a:xfrm>
          </p:grpSpPr>
          <p:sp>
            <p:nvSpPr>
              <p:cNvPr id="176" name="Rectangle 121">
                <a:extLst>
                  <a:ext uri="{FF2B5EF4-FFF2-40B4-BE49-F238E27FC236}">
                    <a16:creationId xmlns:a16="http://schemas.microsoft.com/office/drawing/2014/main" id="{BCFA10AA-8627-4E1E-8997-4D6D058AD270}"/>
                  </a:ext>
                </a:extLst>
              </p:cNvPr>
              <p:cNvSpPr/>
              <p:nvPr/>
            </p:nvSpPr>
            <p:spPr bwMode="auto">
              <a:xfrm>
                <a:off x="10468420" y="1698258"/>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CDN</a:t>
                </a:r>
              </a:p>
            </p:txBody>
          </p:sp>
          <p:pic>
            <p:nvPicPr>
              <p:cNvPr id="177" name="Graphic 176">
                <a:extLst>
                  <a:ext uri="{FF2B5EF4-FFF2-40B4-BE49-F238E27FC236}">
                    <a16:creationId xmlns:a16="http://schemas.microsoft.com/office/drawing/2014/main" id="{10CC03A0-69DF-47C9-AD61-3AF8DCA0258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92473" y="1343516"/>
                <a:ext cx="631164" cy="631164"/>
              </a:xfrm>
              <a:prstGeom prst="rect">
                <a:avLst/>
              </a:prstGeom>
            </p:spPr>
          </p:pic>
        </p:grpSp>
        <p:grpSp>
          <p:nvGrpSpPr>
            <p:cNvPr id="170" name="Group 115">
              <a:extLst>
                <a:ext uri="{FF2B5EF4-FFF2-40B4-BE49-F238E27FC236}">
                  <a16:creationId xmlns:a16="http://schemas.microsoft.com/office/drawing/2014/main" id="{D0366357-4B91-4B59-A238-FB2721A28823}"/>
                </a:ext>
              </a:extLst>
            </p:cNvPr>
            <p:cNvGrpSpPr/>
            <p:nvPr/>
          </p:nvGrpSpPr>
          <p:grpSpPr>
            <a:xfrm>
              <a:off x="9799637" y="2199757"/>
              <a:ext cx="1259804" cy="698184"/>
              <a:chOff x="10458970" y="2424933"/>
              <a:chExt cx="1259804" cy="698184"/>
            </a:xfrm>
          </p:grpSpPr>
          <p:sp>
            <p:nvSpPr>
              <p:cNvPr id="174" name="Rectangle 119">
                <a:extLst>
                  <a:ext uri="{FF2B5EF4-FFF2-40B4-BE49-F238E27FC236}">
                    <a16:creationId xmlns:a16="http://schemas.microsoft.com/office/drawing/2014/main" id="{80B43986-9D4A-456F-A68B-75AD3F5D56F6}"/>
                  </a:ext>
                </a:extLst>
              </p:cNvPr>
              <p:cNvSpPr/>
              <p:nvPr/>
            </p:nvSpPr>
            <p:spPr bwMode="auto">
              <a:xfrm>
                <a:off x="10458970" y="2781356"/>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Search</a:t>
                </a:r>
              </a:p>
            </p:txBody>
          </p:sp>
          <p:pic>
            <p:nvPicPr>
              <p:cNvPr id="175" name="Graphic 174">
                <a:extLst>
                  <a:ext uri="{FF2B5EF4-FFF2-40B4-BE49-F238E27FC236}">
                    <a16:creationId xmlns:a16="http://schemas.microsoft.com/office/drawing/2014/main" id="{3418685B-7BB3-4005-9FF2-54EC501D00C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850747" y="2424933"/>
                <a:ext cx="476250" cy="476250"/>
              </a:xfrm>
              <a:prstGeom prst="rect">
                <a:avLst/>
              </a:prstGeom>
            </p:spPr>
          </p:pic>
        </p:grpSp>
        <p:grpSp>
          <p:nvGrpSpPr>
            <p:cNvPr id="171" name="Group 116">
              <a:extLst>
                <a:ext uri="{FF2B5EF4-FFF2-40B4-BE49-F238E27FC236}">
                  <a16:creationId xmlns:a16="http://schemas.microsoft.com/office/drawing/2014/main" id="{01A82A9A-9DAB-4663-AAC3-F7DE85DF3145}"/>
                </a:ext>
              </a:extLst>
            </p:cNvPr>
            <p:cNvGrpSpPr/>
            <p:nvPr/>
          </p:nvGrpSpPr>
          <p:grpSpPr>
            <a:xfrm>
              <a:off x="10560819" y="2187020"/>
              <a:ext cx="1259804" cy="740111"/>
              <a:chOff x="10389323" y="3682381"/>
              <a:chExt cx="1259804" cy="740111"/>
            </a:xfrm>
          </p:grpSpPr>
          <p:sp>
            <p:nvSpPr>
              <p:cNvPr id="172" name="Rectangle 117">
                <a:extLst>
                  <a:ext uri="{FF2B5EF4-FFF2-40B4-BE49-F238E27FC236}">
                    <a16:creationId xmlns:a16="http://schemas.microsoft.com/office/drawing/2014/main" id="{2FEDBC83-317B-472C-92E0-3841E4BA0A58}"/>
                  </a:ext>
                </a:extLst>
              </p:cNvPr>
              <p:cNvSpPr/>
              <p:nvPr/>
            </p:nvSpPr>
            <p:spPr bwMode="auto">
              <a:xfrm>
                <a:off x="10389323" y="4080731"/>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Power BI</a:t>
                </a:r>
              </a:p>
            </p:txBody>
          </p:sp>
          <p:pic>
            <p:nvPicPr>
              <p:cNvPr id="173" name="Picture 118">
                <a:extLst>
                  <a:ext uri="{FF2B5EF4-FFF2-40B4-BE49-F238E27FC236}">
                    <a16:creationId xmlns:a16="http://schemas.microsoft.com/office/drawing/2014/main" id="{4D7062F3-F9B9-46DA-8BB5-31A665B3D7D1}"/>
                  </a:ext>
                </a:extLst>
              </p:cNvPr>
              <p:cNvPicPr>
                <a:picLocks noChangeAspect="1"/>
              </p:cNvPicPr>
              <p:nvPr/>
            </p:nvPicPr>
            <p:blipFill>
              <a:blip r:embed="rId30"/>
              <a:stretch>
                <a:fillRect/>
              </a:stretch>
            </p:blipFill>
            <p:spPr>
              <a:xfrm>
                <a:off x="10731520" y="3682381"/>
                <a:ext cx="535576" cy="535576"/>
              </a:xfrm>
              <a:prstGeom prst="rect">
                <a:avLst/>
              </a:prstGeom>
            </p:spPr>
          </p:pic>
        </p:grpSp>
      </p:grpSp>
      <p:graphicFrame>
        <p:nvGraphicFramePr>
          <p:cNvPr id="178" name="Table 177">
            <a:extLst>
              <a:ext uri="{FF2B5EF4-FFF2-40B4-BE49-F238E27FC236}">
                <a16:creationId xmlns:a16="http://schemas.microsoft.com/office/drawing/2014/main" id="{1C4A3F82-17F4-4655-83C9-171FB737EBD4}"/>
              </a:ext>
            </a:extLst>
          </p:cNvPr>
          <p:cNvGraphicFramePr>
            <a:graphicFrameLocks noGrp="1"/>
          </p:cNvGraphicFramePr>
          <p:nvPr/>
        </p:nvGraphicFramePr>
        <p:xfrm>
          <a:off x="1137936" y="5401542"/>
          <a:ext cx="9752215" cy="1000110"/>
        </p:xfrm>
        <a:graphic>
          <a:graphicData uri="http://schemas.openxmlformats.org/drawingml/2006/table">
            <a:tbl>
              <a:tblPr>
                <a:tableStyleId>{2D5ABB26-0587-4C30-8999-92F81FD0307C}</a:tableStyleId>
              </a:tblPr>
              <a:tblGrid>
                <a:gridCol w="1950443">
                  <a:extLst>
                    <a:ext uri="{9D8B030D-6E8A-4147-A177-3AD203B41FA5}">
                      <a16:colId xmlns:a16="http://schemas.microsoft.com/office/drawing/2014/main" val="998028962"/>
                    </a:ext>
                  </a:extLst>
                </a:gridCol>
                <a:gridCol w="1950443">
                  <a:extLst>
                    <a:ext uri="{9D8B030D-6E8A-4147-A177-3AD203B41FA5}">
                      <a16:colId xmlns:a16="http://schemas.microsoft.com/office/drawing/2014/main" val="2469835603"/>
                    </a:ext>
                  </a:extLst>
                </a:gridCol>
                <a:gridCol w="1950443">
                  <a:extLst>
                    <a:ext uri="{9D8B030D-6E8A-4147-A177-3AD203B41FA5}">
                      <a16:colId xmlns:a16="http://schemas.microsoft.com/office/drawing/2014/main" val="3078762415"/>
                    </a:ext>
                  </a:extLst>
                </a:gridCol>
                <a:gridCol w="1950443">
                  <a:extLst>
                    <a:ext uri="{9D8B030D-6E8A-4147-A177-3AD203B41FA5}">
                      <a16:colId xmlns:a16="http://schemas.microsoft.com/office/drawing/2014/main" val="2707148476"/>
                    </a:ext>
                  </a:extLst>
                </a:gridCol>
                <a:gridCol w="1950443">
                  <a:extLst>
                    <a:ext uri="{9D8B030D-6E8A-4147-A177-3AD203B41FA5}">
                      <a16:colId xmlns:a16="http://schemas.microsoft.com/office/drawing/2014/main" val="2169660297"/>
                    </a:ext>
                  </a:extLst>
                </a:gridCol>
              </a:tblGrid>
              <a:tr h="370787">
                <a:tc gridSpan="5">
                  <a:txBody>
                    <a:bodyPr/>
                    <a:lstStyle/>
                    <a:p>
                      <a:pPr algn="ctr"/>
                      <a:r>
                        <a:rPr lang="en-US" sz="1600" b="1"/>
                        <a:t>Storage Qualities</a:t>
                      </a:r>
                    </a:p>
                  </a:txBody>
                  <a:tcPr marL="91427" marR="91427" marT="45713" marB="45713"/>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6056237"/>
                  </a:ext>
                </a:extLst>
              </a:tr>
              <a:tr h="629323">
                <a:tc>
                  <a:txBody>
                    <a:bodyPr/>
                    <a:lstStyle/>
                    <a:p>
                      <a:pPr algn="ctr"/>
                      <a:r>
                        <a:rPr lang="en-US" sz="1600" b="1"/>
                        <a:t>Open &amp; Interoperable</a:t>
                      </a:r>
                    </a:p>
                  </a:txBody>
                  <a:tcPr marL="91427" marR="91427" marT="45713" marB="45713"/>
                </a:tc>
                <a:tc>
                  <a:txBody>
                    <a:bodyPr/>
                    <a:lstStyle/>
                    <a:p>
                      <a:pPr algn="ctr"/>
                      <a:r>
                        <a:rPr lang="en-US" sz="1600" b="1"/>
                        <a:t>Manageable &amp; Cost Efficient</a:t>
                      </a:r>
                    </a:p>
                  </a:txBody>
                  <a:tcPr marL="91427" marR="91427" marT="45713" marB="45713"/>
                </a:tc>
                <a:tc>
                  <a:txBody>
                    <a:bodyPr/>
                    <a:lstStyle/>
                    <a:p>
                      <a:pPr algn="ctr"/>
                      <a:r>
                        <a:rPr lang="en-US" sz="1600" b="1"/>
                        <a:t>Scalable &amp; Performant</a:t>
                      </a:r>
                    </a:p>
                  </a:txBody>
                  <a:tcPr marL="91427" marR="91427" marT="45713" marB="45713"/>
                </a:tc>
                <a:tc>
                  <a:txBody>
                    <a:bodyPr/>
                    <a:lstStyle/>
                    <a:p>
                      <a:pPr algn="ctr"/>
                      <a:r>
                        <a:rPr lang="en-US" sz="1600" b="1"/>
                        <a:t>Secure &amp; Compliant</a:t>
                      </a:r>
                    </a:p>
                  </a:txBody>
                  <a:tcPr marL="91427" marR="91427" marT="45713" marB="45713"/>
                </a:tc>
                <a:tc>
                  <a:txBody>
                    <a:bodyPr/>
                    <a:lstStyle/>
                    <a:p>
                      <a:pPr algn="ctr"/>
                      <a:r>
                        <a:rPr lang="en-US" sz="1600" b="1"/>
                        <a:t>Durable &amp; Available</a:t>
                      </a:r>
                    </a:p>
                  </a:txBody>
                  <a:tcPr marL="91427" marR="91427" marT="45713" marB="45713"/>
                </a:tc>
                <a:extLst>
                  <a:ext uri="{0D108BD9-81ED-4DB2-BD59-A6C34878D82A}">
                    <a16:rowId xmlns:a16="http://schemas.microsoft.com/office/drawing/2014/main" val="1471602568"/>
                  </a:ext>
                </a:extLst>
              </a:tr>
            </a:tbl>
          </a:graphicData>
        </a:graphic>
      </p:graphicFrame>
      <p:grpSp>
        <p:nvGrpSpPr>
          <p:cNvPr id="179" name="Group 133">
            <a:extLst>
              <a:ext uri="{FF2B5EF4-FFF2-40B4-BE49-F238E27FC236}">
                <a16:creationId xmlns:a16="http://schemas.microsoft.com/office/drawing/2014/main" id="{D920536B-97DE-4FB5-A443-B38104CD43C2}"/>
              </a:ext>
            </a:extLst>
          </p:cNvPr>
          <p:cNvGrpSpPr/>
          <p:nvPr/>
        </p:nvGrpSpPr>
        <p:grpSpPr>
          <a:xfrm>
            <a:off x="3955388" y="1929179"/>
            <a:ext cx="3771307" cy="1736531"/>
            <a:chOff x="3955067" y="1928956"/>
            <a:chExt cx="3771841" cy="1736777"/>
          </a:xfrm>
        </p:grpSpPr>
        <p:grpSp>
          <p:nvGrpSpPr>
            <p:cNvPr id="180" name="Group 134">
              <a:extLst>
                <a:ext uri="{FF2B5EF4-FFF2-40B4-BE49-F238E27FC236}">
                  <a16:creationId xmlns:a16="http://schemas.microsoft.com/office/drawing/2014/main" id="{7802D68C-F53A-4B80-A065-06EBB92A5ADD}"/>
                </a:ext>
              </a:extLst>
            </p:cNvPr>
            <p:cNvGrpSpPr/>
            <p:nvPr/>
          </p:nvGrpSpPr>
          <p:grpSpPr>
            <a:xfrm>
              <a:off x="6129255" y="2223307"/>
              <a:ext cx="1597653" cy="699525"/>
              <a:chOff x="7896071" y="1409033"/>
              <a:chExt cx="1597653" cy="699525"/>
            </a:xfrm>
          </p:grpSpPr>
          <p:pic>
            <p:nvPicPr>
              <p:cNvPr id="193" name="Graphic 192">
                <a:extLst>
                  <a:ext uri="{FF2B5EF4-FFF2-40B4-BE49-F238E27FC236}">
                    <a16:creationId xmlns:a16="http://schemas.microsoft.com/office/drawing/2014/main" id="{57327CEA-A2CA-4D1B-B720-947B2D183267}"/>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8441361" y="1409033"/>
                <a:ext cx="476250" cy="476250"/>
              </a:xfrm>
              <a:prstGeom prst="rect">
                <a:avLst/>
              </a:prstGeom>
            </p:spPr>
          </p:pic>
          <p:sp>
            <p:nvSpPr>
              <p:cNvPr id="194" name="Rectangle 148">
                <a:extLst>
                  <a:ext uri="{FF2B5EF4-FFF2-40B4-BE49-F238E27FC236}">
                    <a16:creationId xmlns:a16="http://schemas.microsoft.com/office/drawing/2014/main" id="{AD6ACCB6-FF6A-4E94-A561-8B6364D952DB}"/>
                  </a:ext>
                </a:extLst>
              </p:cNvPr>
              <p:cNvSpPr/>
              <p:nvPr/>
            </p:nvSpPr>
            <p:spPr bwMode="auto">
              <a:xfrm>
                <a:off x="7896071" y="1766797"/>
                <a:ext cx="1597653"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Machine </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Learning</a:t>
                </a:r>
              </a:p>
            </p:txBody>
          </p:sp>
        </p:grpSp>
        <p:grpSp>
          <p:nvGrpSpPr>
            <p:cNvPr id="181" name="Group 135">
              <a:extLst>
                <a:ext uri="{FF2B5EF4-FFF2-40B4-BE49-F238E27FC236}">
                  <a16:creationId xmlns:a16="http://schemas.microsoft.com/office/drawing/2014/main" id="{9E21C88E-7479-4E91-8D8C-F18C72C0DEF2}"/>
                </a:ext>
              </a:extLst>
            </p:cNvPr>
            <p:cNvGrpSpPr/>
            <p:nvPr/>
          </p:nvGrpSpPr>
          <p:grpSpPr>
            <a:xfrm>
              <a:off x="3955067" y="2318107"/>
              <a:ext cx="1259804" cy="630088"/>
              <a:chOff x="7214930" y="2240886"/>
              <a:chExt cx="1259804" cy="630088"/>
            </a:xfrm>
          </p:grpSpPr>
          <p:pic>
            <p:nvPicPr>
              <p:cNvPr id="191" name="Graphic 190">
                <a:extLst>
                  <a:ext uri="{FF2B5EF4-FFF2-40B4-BE49-F238E27FC236}">
                    <a16:creationId xmlns:a16="http://schemas.microsoft.com/office/drawing/2014/main" id="{DF9EE129-7564-4705-9257-EB046F64AD2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515070" y="2240886"/>
                <a:ext cx="476250" cy="476250"/>
              </a:xfrm>
              <a:prstGeom prst="rect">
                <a:avLst/>
              </a:prstGeom>
            </p:spPr>
          </p:pic>
          <p:sp>
            <p:nvSpPr>
              <p:cNvPr id="192" name="Rectangle 146">
                <a:extLst>
                  <a:ext uri="{FF2B5EF4-FFF2-40B4-BE49-F238E27FC236}">
                    <a16:creationId xmlns:a16="http://schemas.microsoft.com/office/drawing/2014/main" id="{6CF27467-245D-47D5-82E2-9FF9C58BCDB9}"/>
                  </a:ext>
                </a:extLst>
              </p:cNvPr>
              <p:cNvSpPr/>
              <p:nvPr/>
            </p:nvSpPr>
            <p:spPr bwMode="auto">
              <a:xfrm>
                <a:off x="7214930" y="2529213"/>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Stream Analytics</a:t>
                </a:r>
              </a:p>
            </p:txBody>
          </p:sp>
        </p:grpSp>
        <p:grpSp>
          <p:nvGrpSpPr>
            <p:cNvPr id="182" name="Group 136">
              <a:extLst>
                <a:ext uri="{FF2B5EF4-FFF2-40B4-BE49-F238E27FC236}">
                  <a16:creationId xmlns:a16="http://schemas.microsoft.com/office/drawing/2014/main" id="{2DE35381-4404-4694-A310-1EFB12596344}"/>
                </a:ext>
              </a:extLst>
            </p:cNvPr>
            <p:cNvGrpSpPr/>
            <p:nvPr/>
          </p:nvGrpSpPr>
          <p:grpSpPr>
            <a:xfrm>
              <a:off x="4636680" y="2936169"/>
              <a:ext cx="1259804" cy="729564"/>
              <a:chOff x="7297630" y="3202938"/>
              <a:chExt cx="1259804" cy="729564"/>
            </a:xfrm>
          </p:grpSpPr>
          <p:sp>
            <p:nvSpPr>
              <p:cNvPr id="189" name="Rectangle 143">
                <a:extLst>
                  <a:ext uri="{FF2B5EF4-FFF2-40B4-BE49-F238E27FC236}">
                    <a16:creationId xmlns:a16="http://schemas.microsoft.com/office/drawing/2014/main" id="{D47A70B0-2929-4DC8-BA38-C10022099E13}"/>
                  </a:ext>
                </a:extLst>
              </p:cNvPr>
              <p:cNvSpPr/>
              <p:nvPr/>
            </p:nvSpPr>
            <p:spPr bwMode="auto">
              <a:xfrm>
                <a:off x="7297630" y="3590741"/>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Batch</a:t>
                </a:r>
              </a:p>
            </p:txBody>
          </p:sp>
          <p:pic>
            <p:nvPicPr>
              <p:cNvPr id="190" name="Graphic 189">
                <a:extLst>
                  <a:ext uri="{FF2B5EF4-FFF2-40B4-BE49-F238E27FC236}">
                    <a16:creationId xmlns:a16="http://schemas.microsoft.com/office/drawing/2014/main" id="{13A47B66-F0EF-4B8F-A179-8B63C56E87B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7655627" y="3202938"/>
                <a:ext cx="543810" cy="543810"/>
              </a:xfrm>
              <a:prstGeom prst="rect">
                <a:avLst/>
              </a:prstGeom>
            </p:spPr>
          </p:pic>
        </p:grpSp>
        <p:grpSp>
          <p:nvGrpSpPr>
            <p:cNvPr id="183" name="Group 137">
              <a:extLst>
                <a:ext uri="{FF2B5EF4-FFF2-40B4-BE49-F238E27FC236}">
                  <a16:creationId xmlns:a16="http://schemas.microsoft.com/office/drawing/2014/main" id="{FD5340EE-35A0-47B3-AD46-F0BCFA57DB7B}"/>
                </a:ext>
              </a:extLst>
            </p:cNvPr>
            <p:cNvGrpSpPr/>
            <p:nvPr/>
          </p:nvGrpSpPr>
          <p:grpSpPr>
            <a:xfrm>
              <a:off x="4655323" y="1928956"/>
              <a:ext cx="1164385" cy="651740"/>
              <a:chOff x="8244727" y="2320524"/>
              <a:chExt cx="1259804" cy="763470"/>
            </a:xfrm>
          </p:grpSpPr>
          <p:sp>
            <p:nvSpPr>
              <p:cNvPr id="187" name="Rectangle 141">
                <a:extLst>
                  <a:ext uri="{FF2B5EF4-FFF2-40B4-BE49-F238E27FC236}">
                    <a16:creationId xmlns:a16="http://schemas.microsoft.com/office/drawing/2014/main" id="{52EDF33F-693B-4A7A-89A3-D94BAADD8889}"/>
                  </a:ext>
                </a:extLst>
              </p:cNvPr>
              <p:cNvSpPr/>
              <p:nvPr/>
            </p:nvSpPr>
            <p:spPr bwMode="auto">
              <a:xfrm>
                <a:off x="8244727" y="2742233"/>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Functions</a:t>
                </a:r>
              </a:p>
            </p:txBody>
          </p:sp>
          <p:pic>
            <p:nvPicPr>
              <p:cNvPr id="188" name="Graphic 187">
                <a:extLst>
                  <a:ext uri="{FF2B5EF4-FFF2-40B4-BE49-F238E27FC236}">
                    <a16:creationId xmlns:a16="http://schemas.microsoft.com/office/drawing/2014/main" id="{6660AADE-9F3E-42DE-BED1-6A7D8CDFFA6D}"/>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8499656" y="2320524"/>
                <a:ext cx="609600" cy="609600"/>
              </a:xfrm>
              <a:prstGeom prst="rect">
                <a:avLst/>
              </a:prstGeom>
            </p:spPr>
          </p:pic>
        </p:grpSp>
        <p:grpSp>
          <p:nvGrpSpPr>
            <p:cNvPr id="184" name="Group 138">
              <a:extLst>
                <a:ext uri="{FF2B5EF4-FFF2-40B4-BE49-F238E27FC236}">
                  <a16:creationId xmlns:a16="http://schemas.microsoft.com/office/drawing/2014/main" id="{2F983935-BC34-42C4-9BCE-85F585786711}"/>
                </a:ext>
              </a:extLst>
            </p:cNvPr>
            <p:cNvGrpSpPr/>
            <p:nvPr/>
          </p:nvGrpSpPr>
          <p:grpSpPr>
            <a:xfrm>
              <a:off x="5257309" y="2342294"/>
              <a:ext cx="1259804" cy="733291"/>
              <a:chOff x="5035616" y="2811462"/>
              <a:chExt cx="1259804" cy="733291"/>
            </a:xfrm>
          </p:grpSpPr>
          <p:pic>
            <p:nvPicPr>
              <p:cNvPr id="185" name="Graphic 184">
                <a:extLst>
                  <a:ext uri="{FF2B5EF4-FFF2-40B4-BE49-F238E27FC236}">
                    <a16:creationId xmlns:a16="http://schemas.microsoft.com/office/drawing/2014/main" id="{898A7E41-74E3-4FEA-A0CE-63053853B5E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5423126" y="2811462"/>
                <a:ext cx="476250" cy="476250"/>
              </a:xfrm>
              <a:prstGeom prst="rect">
                <a:avLst/>
              </a:prstGeom>
            </p:spPr>
          </p:pic>
          <p:sp>
            <p:nvSpPr>
              <p:cNvPr id="186" name="Rectangle 140">
                <a:extLst>
                  <a:ext uri="{FF2B5EF4-FFF2-40B4-BE49-F238E27FC236}">
                    <a16:creationId xmlns:a16="http://schemas.microsoft.com/office/drawing/2014/main" id="{1642E980-AB7B-4109-A1A4-C7EF874E702B}"/>
                  </a:ext>
                </a:extLst>
              </p:cNvPr>
              <p:cNvSpPr/>
              <p:nvPr/>
            </p:nvSpPr>
            <p:spPr bwMode="auto">
              <a:xfrm>
                <a:off x="5035616" y="3202992"/>
                <a:ext cx="1259804" cy="3417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Data Lake Analytics</a:t>
                </a:r>
              </a:p>
            </p:txBody>
          </p:sp>
        </p:grpSp>
      </p:grpSp>
      <p:graphicFrame>
        <p:nvGraphicFramePr>
          <p:cNvPr id="195" name="Table 194">
            <a:extLst>
              <a:ext uri="{FF2B5EF4-FFF2-40B4-BE49-F238E27FC236}">
                <a16:creationId xmlns:a16="http://schemas.microsoft.com/office/drawing/2014/main" id="{8C8705EE-E850-44D5-A8A3-BA29343F6910}"/>
              </a:ext>
            </a:extLst>
          </p:cNvPr>
          <p:cNvGraphicFramePr>
            <a:graphicFrameLocks noGrp="1"/>
          </p:cNvGraphicFramePr>
          <p:nvPr/>
        </p:nvGraphicFramePr>
        <p:xfrm>
          <a:off x="431815" y="1129200"/>
          <a:ext cx="11272185" cy="741574"/>
        </p:xfrm>
        <a:graphic>
          <a:graphicData uri="http://schemas.openxmlformats.org/drawingml/2006/table">
            <a:tbl>
              <a:tblPr>
                <a:tableStyleId>{2D5ABB26-0587-4C30-8999-92F81FD0307C}</a:tableStyleId>
              </a:tblPr>
              <a:tblGrid>
                <a:gridCol w="1878698">
                  <a:extLst>
                    <a:ext uri="{9D8B030D-6E8A-4147-A177-3AD203B41FA5}">
                      <a16:colId xmlns:a16="http://schemas.microsoft.com/office/drawing/2014/main" val="998028962"/>
                    </a:ext>
                  </a:extLst>
                </a:gridCol>
                <a:gridCol w="1878698">
                  <a:extLst>
                    <a:ext uri="{9D8B030D-6E8A-4147-A177-3AD203B41FA5}">
                      <a16:colId xmlns:a16="http://schemas.microsoft.com/office/drawing/2014/main" val="2469835603"/>
                    </a:ext>
                  </a:extLst>
                </a:gridCol>
                <a:gridCol w="3400432">
                  <a:extLst>
                    <a:ext uri="{9D8B030D-6E8A-4147-A177-3AD203B41FA5}">
                      <a16:colId xmlns:a16="http://schemas.microsoft.com/office/drawing/2014/main" val="3078762415"/>
                    </a:ext>
                  </a:extLst>
                </a:gridCol>
                <a:gridCol w="2235659">
                  <a:extLst>
                    <a:ext uri="{9D8B030D-6E8A-4147-A177-3AD203B41FA5}">
                      <a16:colId xmlns:a16="http://schemas.microsoft.com/office/drawing/2014/main" val="2169660297"/>
                    </a:ext>
                  </a:extLst>
                </a:gridCol>
                <a:gridCol w="1878698">
                  <a:extLst>
                    <a:ext uri="{9D8B030D-6E8A-4147-A177-3AD203B41FA5}">
                      <a16:colId xmlns:a16="http://schemas.microsoft.com/office/drawing/2014/main" val="3832200360"/>
                    </a:ext>
                  </a:extLst>
                </a:gridCol>
              </a:tblGrid>
              <a:tr h="370787">
                <a:tc gridSpan="5">
                  <a:txBody>
                    <a:bodyPr/>
                    <a:lstStyle/>
                    <a:p>
                      <a:pPr algn="ctr"/>
                      <a:r>
                        <a:rPr lang="en-US" sz="1600" b="0"/>
                        <a:t>Big Data Use Cases</a:t>
                      </a:r>
                    </a:p>
                  </a:txBody>
                  <a:tcPr marL="91427" marR="91427" marT="45713" marB="45713"/>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pPr algn="ctr"/>
                      <a:endParaRPr lang="en-US" b="1"/>
                    </a:p>
                  </a:txBody>
                  <a:tcPr/>
                </a:tc>
                <a:extLst>
                  <a:ext uri="{0D108BD9-81ED-4DB2-BD59-A6C34878D82A}">
                    <a16:rowId xmlns:a16="http://schemas.microsoft.com/office/drawing/2014/main" val="336056237"/>
                  </a:ext>
                </a:extLst>
              </a:tr>
              <a:tr h="370787">
                <a:tc>
                  <a:txBody>
                    <a:bodyPr/>
                    <a:lstStyle/>
                    <a:p>
                      <a:pPr algn="ctr"/>
                      <a:r>
                        <a:rPr lang="en-US" sz="1600"/>
                        <a:t>Ingest &amp; ETL</a:t>
                      </a:r>
                    </a:p>
                  </a:txBody>
                  <a:tcPr marL="91427" marR="91427" marT="45713" marB="45713">
                    <a:noFill/>
                  </a:tcPr>
                </a:tc>
                <a:tc>
                  <a:txBody>
                    <a:bodyPr/>
                    <a:lstStyle/>
                    <a:p>
                      <a:pPr algn="ctr"/>
                      <a:r>
                        <a:rPr lang="en-US" sz="1600"/>
                        <a:t>Streaming</a:t>
                      </a:r>
                    </a:p>
                  </a:txBody>
                  <a:tcPr marL="91427" marR="91427" marT="45713" marB="45713">
                    <a:noFill/>
                  </a:tcPr>
                </a:tc>
                <a:tc>
                  <a:txBody>
                    <a:bodyPr/>
                    <a:lstStyle/>
                    <a:p>
                      <a:pPr algn="ctr"/>
                      <a:r>
                        <a:rPr lang="en-US" sz="1600" b="0"/>
                        <a:t>Analytics &amp; Machine Learning</a:t>
                      </a:r>
                    </a:p>
                  </a:txBody>
                  <a:tcPr marL="91427" marR="91427" marT="45713" marB="45713">
                    <a:noFill/>
                  </a:tcPr>
                </a:tc>
                <a:tc>
                  <a:txBody>
                    <a:bodyPr/>
                    <a:lstStyle/>
                    <a:p>
                      <a:pPr algn="ctr"/>
                      <a:r>
                        <a:rPr lang="en-US" sz="1600"/>
                        <a:t>Data Aggregation</a:t>
                      </a:r>
                    </a:p>
                  </a:txBody>
                  <a:tcPr marL="91427" marR="91427" marT="45713" marB="45713">
                    <a:noFill/>
                  </a:tcPr>
                </a:tc>
                <a:tc>
                  <a:txBody>
                    <a:bodyPr/>
                    <a:lstStyle/>
                    <a:p>
                      <a:pPr algn="ctr"/>
                      <a:r>
                        <a:rPr lang="en-US" sz="1600"/>
                        <a:t>Presentation</a:t>
                      </a:r>
                    </a:p>
                  </a:txBody>
                  <a:tcPr marL="91427" marR="91427" marT="45713" marB="45713">
                    <a:noFill/>
                  </a:tcPr>
                </a:tc>
                <a:extLst>
                  <a:ext uri="{0D108BD9-81ED-4DB2-BD59-A6C34878D82A}">
                    <a16:rowId xmlns:a16="http://schemas.microsoft.com/office/drawing/2014/main" val="1471602568"/>
                  </a:ext>
                </a:extLst>
              </a:tr>
            </a:tbl>
          </a:graphicData>
        </a:graphic>
      </p:graphicFrame>
      <p:pic>
        <p:nvPicPr>
          <p:cNvPr id="74" name="Picture 73">
            <a:extLst>
              <a:ext uri="{FF2B5EF4-FFF2-40B4-BE49-F238E27FC236}">
                <a16:creationId xmlns:a16="http://schemas.microsoft.com/office/drawing/2014/main" id="{D77C734C-EF55-4F83-883C-71FFD49F80DB}"/>
              </a:ext>
            </a:extLst>
          </p:cNvPr>
          <p:cNvPicPr>
            <a:picLocks noChangeAspect="1"/>
          </p:cNvPicPr>
          <p:nvPr/>
        </p:nvPicPr>
        <p:blipFill>
          <a:blip r:embed="rId41"/>
          <a:stretch>
            <a:fillRect/>
          </a:stretch>
        </p:blipFill>
        <p:spPr>
          <a:xfrm>
            <a:off x="6392261" y="3150547"/>
            <a:ext cx="1797912" cy="408115"/>
          </a:xfrm>
          <a:prstGeom prst="rect">
            <a:avLst/>
          </a:prstGeom>
        </p:spPr>
      </p:pic>
      <p:pic>
        <p:nvPicPr>
          <p:cNvPr id="5" name="Picture 4">
            <a:extLst>
              <a:ext uri="{FF2B5EF4-FFF2-40B4-BE49-F238E27FC236}">
                <a16:creationId xmlns:a16="http://schemas.microsoft.com/office/drawing/2014/main" id="{187083BF-111F-4200-8113-96AEEF336777}"/>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7223189" y="1777877"/>
            <a:ext cx="780290" cy="780290"/>
          </a:xfrm>
          <a:prstGeom prst="rect">
            <a:avLst/>
          </a:prstGeom>
        </p:spPr>
      </p:pic>
      <p:sp>
        <p:nvSpPr>
          <p:cNvPr id="72" name="Rectangle 148">
            <a:extLst>
              <a:ext uri="{FF2B5EF4-FFF2-40B4-BE49-F238E27FC236}">
                <a16:creationId xmlns:a16="http://schemas.microsoft.com/office/drawing/2014/main" id="{61A70F4A-7378-457A-B5F4-29FC945EEFB7}"/>
              </a:ext>
            </a:extLst>
          </p:cNvPr>
          <p:cNvSpPr/>
          <p:nvPr/>
        </p:nvSpPr>
        <p:spPr bwMode="auto">
          <a:xfrm>
            <a:off x="6814620" y="2338477"/>
            <a:ext cx="1597427" cy="341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Container</a:t>
            </a:r>
          </a:p>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199" b="0" i="0" u="none" strike="noStrike" kern="1200" cap="none" spc="0" normalizeH="0" baseline="0" noProof="0">
                <a:ln>
                  <a:noFill/>
                </a:ln>
                <a:solidFill>
                  <a:srgbClr val="505050"/>
                </a:solidFill>
                <a:effectLst/>
                <a:uLnTx/>
                <a:uFillTx/>
                <a:latin typeface="Segoe UI Semilight"/>
                <a:ea typeface="Segoe UI" pitchFamily="34" charset="0"/>
                <a:cs typeface="Segoe UI" pitchFamily="34" charset="0"/>
              </a:rPr>
              <a:t>Service</a:t>
            </a:r>
          </a:p>
        </p:txBody>
      </p:sp>
    </p:spTree>
    <p:extLst>
      <p:ext uri="{BB962C8B-B14F-4D97-AF65-F5344CB8AC3E}">
        <p14:creationId xmlns:p14="http://schemas.microsoft.com/office/powerpoint/2010/main" val="26911660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2">
            <a:extLst>
              <a:ext uri="{FF2B5EF4-FFF2-40B4-BE49-F238E27FC236}">
                <a16:creationId xmlns:a16="http://schemas.microsoft.com/office/drawing/2014/main" id="{216DE9C2-F7FF-43B8-9999-4EBE6F2AE2A7}"/>
              </a:ext>
            </a:extLst>
          </p:cNvPr>
          <p:cNvSpPr txBox="1">
            <a:spLocks/>
          </p:cNvSpPr>
          <p:nvPr/>
        </p:nvSpPr>
        <p:spPr>
          <a:xfrm>
            <a:off x="489527" y="1085331"/>
            <a:ext cx="11443086" cy="553920"/>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r>
              <a:rPr lang="en-US" sz="1800" dirty="0">
                <a:solidFill>
                  <a:srgbClr val="505050"/>
                </a:solidFill>
                <a:latin typeface="Segoe UI Semilight" charset="0"/>
                <a:ea typeface="Segoe UI Semilight" charset="0"/>
                <a:cs typeface="Segoe UI Semilight" charset="0"/>
              </a:rPr>
              <a:t>A </a:t>
            </a:r>
            <a:r>
              <a:rPr lang="en-US" sz="1800" b="1" dirty="0">
                <a:solidFill>
                  <a:schemeClr val="tx2"/>
                </a:solidFill>
                <a:latin typeface="Segoe UI Semilight" charset="0"/>
                <a:ea typeface="Segoe UI Semilight" charset="0"/>
                <a:cs typeface="Segoe UI Semilight" charset="0"/>
              </a:rPr>
              <a:t>“no-compromises</a:t>
            </a:r>
            <a:r>
              <a:rPr lang="en-US" sz="1800" dirty="0">
                <a:solidFill>
                  <a:srgbClr val="505050"/>
                </a:solidFill>
                <a:latin typeface="Segoe UI Semilight" charset="0"/>
                <a:ea typeface="Segoe UI Semilight" charset="0"/>
                <a:cs typeface="Segoe UI Semilight" charset="0"/>
              </a:rPr>
              <a:t>” Data Lake: secure, performant, massively-scalable Data Lake storage that brings the cost and scale profile of object storage together with the performance and analytics feature set of data lake storage</a:t>
            </a: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79090" y="200258"/>
            <a:ext cx="11653523" cy="927809"/>
          </a:xfrm>
        </p:spPr>
        <p:txBody>
          <a:bodyPr vert="horz" wrap="square" lIns="143428" tIns="89642" rIns="143428" bIns="89642" rtlCol="0" anchor="ctr">
            <a:noAutofit/>
          </a:bodyPr>
          <a:lstStyle/>
          <a:p>
            <a:pPr algn="ctr"/>
            <a:r>
              <a:rPr lang="en-US" sz="3137" spc="800" dirty="0">
                <a:solidFill>
                  <a:srgbClr val="0078D7"/>
                </a:solidFill>
                <a:latin typeface="Segoe UI Light" charset="0"/>
                <a:cs typeface="Segoe UI Light" charset="0"/>
              </a:rPr>
              <a:t>Azure Data Lake Storage Gen2</a:t>
            </a:r>
          </a:p>
        </p:txBody>
      </p:sp>
      <p:sp>
        <p:nvSpPr>
          <p:cNvPr id="37" name="Rectangle 36">
            <a:extLst>
              <a:ext uri="{FF2B5EF4-FFF2-40B4-BE49-F238E27FC236}">
                <a16:creationId xmlns:a16="http://schemas.microsoft.com/office/drawing/2014/main" id="{E8987AA0-C2B4-464A-BC8F-E08B987C09D0}"/>
              </a:ext>
            </a:extLst>
          </p:cNvPr>
          <p:cNvSpPr/>
          <p:nvPr/>
        </p:nvSpPr>
        <p:spPr>
          <a:xfrm>
            <a:off x="2486450" y="3330321"/>
            <a:ext cx="178917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MANAGEABLE</a:t>
            </a:r>
          </a:p>
        </p:txBody>
      </p:sp>
      <p:sp>
        <p:nvSpPr>
          <p:cNvPr id="38" name="Rectangle 37">
            <a:extLst>
              <a:ext uri="{FF2B5EF4-FFF2-40B4-BE49-F238E27FC236}">
                <a16:creationId xmlns:a16="http://schemas.microsoft.com/office/drawing/2014/main" id="{0E3DBA0D-F3BC-455C-B726-4443B65955CC}"/>
              </a:ext>
            </a:extLst>
          </p:cNvPr>
          <p:cNvSpPr/>
          <p:nvPr/>
        </p:nvSpPr>
        <p:spPr>
          <a:xfrm>
            <a:off x="6229469" y="3328481"/>
            <a:ext cx="1942225" cy="2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SCALABLE</a:t>
            </a:r>
          </a:p>
        </p:txBody>
      </p:sp>
      <p:sp>
        <p:nvSpPr>
          <p:cNvPr id="42" name="Rectangle 41">
            <a:extLst>
              <a:ext uri="{FF2B5EF4-FFF2-40B4-BE49-F238E27FC236}">
                <a16:creationId xmlns:a16="http://schemas.microsoft.com/office/drawing/2014/main" id="{CAADA2E7-F07C-448F-A5FA-C05F499B8627}"/>
              </a:ext>
            </a:extLst>
          </p:cNvPr>
          <p:cNvSpPr/>
          <p:nvPr/>
        </p:nvSpPr>
        <p:spPr>
          <a:xfrm>
            <a:off x="4590801" y="3331220"/>
            <a:ext cx="1437792" cy="275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lang="en-US" sz="1200" b="1" spc="300" dirty="0">
                <a:solidFill>
                  <a:srgbClr val="44546A">
                    <a:lumMod val="50000"/>
                  </a:srgbClr>
                </a:solidFill>
                <a:latin typeface="Segoe UI Light" panose="020B0502040204020203" pitchFamily="34" charset="0"/>
                <a:cs typeface="Segoe UI Light" panose="020B0502040204020203" pitchFamily="34" charset="0"/>
              </a:rPr>
              <a:t>FAST</a:t>
            </a:r>
            <a:endPar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endParaRPr>
          </a:p>
        </p:txBody>
      </p:sp>
      <p:sp>
        <p:nvSpPr>
          <p:cNvPr id="44" name="Rectangle 43">
            <a:extLst>
              <a:ext uri="{FF2B5EF4-FFF2-40B4-BE49-F238E27FC236}">
                <a16:creationId xmlns:a16="http://schemas.microsoft.com/office/drawing/2014/main" id="{697D9F52-8B8E-49A9-8C8D-469BE83B2BC6}"/>
              </a:ext>
            </a:extLst>
          </p:cNvPr>
          <p:cNvSpPr/>
          <p:nvPr/>
        </p:nvSpPr>
        <p:spPr>
          <a:xfrm>
            <a:off x="286199" y="3328481"/>
            <a:ext cx="1942225" cy="2806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SECURE</a:t>
            </a:r>
          </a:p>
        </p:txBody>
      </p:sp>
      <p:sp>
        <p:nvSpPr>
          <p:cNvPr id="45" name="Rectangle 44">
            <a:extLst>
              <a:ext uri="{FF2B5EF4-FFF2-40B4-BE49-F238E27FC236}">
                <a16:creationId xmlns:a16="http://schemas.microsoft.com/office/drawing/2014/main" id="{CA073405-F349-468A-B1BB-C5C0B4A3AAD3}"/>
              </a:ext>
            </a:extLst>
          </p:cNvPr>
          <p:cNvSpPr/>
          <p:nvPr/>
        </p:nvSpPr>
        <p:spPr>
          <a:xfrm>
            <a:off x="6256338" y="3836606"/>
            <a:ext cx="1765646" cy="12926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indent="-280067" defTabSz="914016">
              <a:buFont typeface="Wingdings" panose="05000000000000000000" pitchFamily="2" charset="2"/>
              <a:buChar char="ü"/>
              <a:defRPr/>
            </a:pPr>
            <a:r>
              <a:rPr lang="en-US" sz="1300" dirty="0">
                <a:solidFill>
                  <a:srgbClr val="0078D7"/>
                </a:solidFill>
                <a:latin typeface="Segoe UI" panose="020B0502040204020203" pitchFamily="34" charset="0"/>
                <a:cs typeface="Segoe UI" panose="020B0502040204020203" pitchFamily="34" charset="0"/>
              </a:rPr>
              <a:t>No limits on            data store size</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indent="-280067" defTabSz="914016">
              <a:buFont typeface="Wingdings" panose="05000000000000000000" pitchFamily="2" charset="2"/>
              <a:buChar char="ü"/>
              <a:defRPr/>
            </a:pPr>
            <a:r>
              <a:rPr lang="en-US" sz="1300" dirty="0">
                <a:solidFill>
                  <a:srgbClr val="0078D7"/>
                </a:solidFill>
                <a:latin typeface="Segoe UI" panose="020B0502040204020203" pitchFamily="34" charset="0"/>
                <a:cs typeface="Segoe UI" panose="020B0502040204020203" pitchFamily="34" charset="0"/>
              </a:rPr>
              <a:t>Global footprint        (50 regions)</a:t>
            </a:r>
          </a:p>
        </p:txBody>
      </p:sp>
      <p:sp>
        <p:nvSpPr>
          <p:cNvPr id="46" name="Rectangle 45">
            <a:extLst>
              <a:ext uri="{FF2B5EF4-FFF2-40B4-BE49-F238E27FC236}">
                <a16:creationId xmlns:a16="http://schemas.microsoft.com/office/drawing/2014/main" id="{2C36BD9B-C0C7-4821-80A4-C84B176FBB36}"/>
              </a:ext>
            </a:extLst>
          </p:cNvPr>
          <p:cNvSpPr/>
          <p:nvPr/>
        </p:nvSpPr>
        <p:spPr>
          <a:xfrm>
            <a:off x="9888473" y="3836606"/>
            <a:ext cx="1971185" cy="192360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Optimized for Spark and Hadoop Analytic Engines</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4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Tightly integrated with Azure end to end analytics solutions</a:t>
            </a:r>
          </a:p>
        </p:txBody>
      </p:sp>
      <p:sp>
        <p:nvSpPr>
          <p:cNvPr id="47" name="Rectangle 46">
            <a:extLst>
              <a:ext uri="{FF2B5EF4-FFF2-40B4-BE49-F238E27FC236}">
                <a16:creationId xmlns:a16="http://schemas.microsoft.com/office/drawing/2014/main" id="{DAF07C36-2A2C-458F-B929-53EB6BC6FACC}"/>
              </a:ext>
            </a:extLst>
          </p:cNvPr>
          <p:cNvSpPr/>
          <p:nvPr/>
        </p:nvSpPr>
        <p:spPr>
          <a:xfrm>
            <a:off x="2572489" y="3832316"/>
            <a:ext cx="1610892" cy="14927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Automated Lifecycle Policy Management</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Object Level tiering</a:t>
            </a:r>
          </a:p>
        </p:txBody>
      </p:sp>
      <p:sp>
        <p:nvSpPr>
          <p:cNvPr id="48" name="Rectangle 47">
            <a:extLst>
              <a:ext uri="{FF2B5EF4-FFF2-40B4-BE49-F238E27FC236}">
                <a16:creationId xmlns:a16="http://schemas.microsoft.com/office/drawing/2014/main" id="{37EFAD3B-3702-49A0-9F11-07E5F16CDC43}"/>
              </a:ext>
            </a:extLst>
          </p:cNvPr>
          <p:cNvSpPr/>
          <p:nvPr/>
        </p:nvSpPr>
        <p:spPr>
          <a:xfrm>
            <a:off x="199080" y="3727516"/>
            <a:ext cx="2181395" cy="22929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Support for fine-grained ACLs, protecting data at the file and folder level</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rPr>
              <a:t>Multi-layered protection via at-rest Storage Service encryption and Azure Active Directory integration</a:t>
            </a:r>
          </a:p>
        </p:txBody>
      </p:sp>
      <p:sp>
        <p:nvSpPr>
          <p:cNvPr id="32" name="Rectangle 31">
            <a:extLst>
              <a:ext uri="{FF2B5EF4-FFF2-40B4-BE49-F238E27FC236}">
                <a16:creationId xmlns:a16="http://schemas.microsoft.com/office/drawing/2014/main" id="{3597528D-145E-4D3F-9A4E-E60A65ED2906}"/>
              </a:ext>
            </a:extLst>
          </p:cNvPr>
          <p:cNvSpPr/>
          <p:nvPr/>
        </p:nvSpPr>
        <p:spPr>
          <a:xfrm>
            <a:off x="8289495" y="3237988"/>
            <a:ext cx="1314607"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COST EFFECTIVE</a:t>
            </a:r>
          </a:p>
        </p:txBody>
      </p:sp>
      <p:sp>
        <p:nvSpPr>
          <p:cNvPr id="33" name="Rectangle 32">
            <a:extLst>
              <a:ext uri="{FF2B5EF4-FFF2-40B4-BE49-F238E27FC236}">
                <a16:creationId xmlns:a16="http://schemas.microsoft.com/office/drawing/2014/main" id="{5B017BA4-CEF1-4BE9-97D6-7B9E8C0D71DE}"/>
              </a:ext>
            </a:extLst>
          </p:cNvPr>
          <p:cNvSpPr/>
          <p:nvPr/>
        </p:nvSpPr>
        <p:spPr>
          <a:xfrm>
            <a:off x="10002352" y="3237988"/>
            <a:ext cx="1743429"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dirty="0">
                <a:ln>
                  <a:noFill/>
                </a:ln>
                <a:solidFill>
                  <a:srgbClr val="44546A">
                    <a:lumMod val="50000"/>
                  </a:srgbClr>
                </a:solidFill>
                <a:effectLst/>
                <a:uLnTx/>
                <a:uFillTx/>
                <a:latin typeface="Segoe UI Light" panose="020B0502040204020203" pitchFamily="34" charset="0"/>
                <a:ea typeface="+mn-ea"/>
                <a:cs typeface="Segoe UI Light" panose="020B0502040204020203" pitchFamily="34" charset="0"/>
              </a:rPr>
              <a:t>INTEGRATION READY</a:t>
            </a:r>
          </a:p>
        </p:txBody>
      </p:sp>
      <p:pic>
        <p:nvPicPr>
          <p:cNvPr id="5" name="Graphic 4" descr="Meeting">
            <a:extLst>
              <a:ext uri="{FF2B5EF4-FFF2-40B4-BE49-F238E27FC236}">
                <a16:creationId xmlns:a16="http://schemas.microsoft.com/office/drawing/2014/main" id="{4F0B8B84-1454-4BEF-8A67-A480DB56BD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23837" y="2274327"/>
            <a:ext cx="914400" cy="914400"/>
          </a:xfrm>
          <a:prstGeom prst="rect">
            <a:avLst/>
          </a:prstGeom>
        </p:spPr>
      </p:pic>
      <p:pic>
        <p:nvPicPr>
          <p:cNvPr id="7" name="Graphic 6" descr="Money">
            <a:extLst>
              <a:ext uri="{FF2B5EF4-FFF2-40B4-BE49-F238E27FC236}">
                <a16:creationId xmlns:a16="http://schemas.microsoft.com/office/drawing/2014/main" id="{7AA51963-5991-4401-BC65-E7434A88F94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1028" y="2241740"/>
            <a:ext cx="914400" cy="914400"/>
          </a:xfrm>
          <a:prstGeom prst="rect">
            <a:avLst/>
          </a:prstGeom>
        </p:spPr>
      </p:pic>
      <p:pic>
        <p:nvPicPr>
          <p:cNvPr id="9" name="Graphic 8" descr="Gears">
            <a:extLst>
              <a:ext uri="{FF2B5EF4-FFF2-40B4-BE49-F238E27FC236}">
                <a16:creationId xmlns:a16="http://schemas.microsoft.com/office/drawing/2014/main" id="{BEF6A811-9F3B-4790-9710-3D800C5DC6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16866" y="2241740"/>
            <a:ext cx="914400" cy="914400"/>
          </a:xfrm>
          <a:prstGeom prst="rect">
            <a:avLst/>
          </a:prstGeom>
        </p:spPr>
      </p:pic>
      <p:pic>
        <p:nvPicPr>
          <p:cNvPr id="11" name="Graphic 10" descr="Safe">
            <a:extLst>
              <a:ext uri="{FF2B5EF4-FFF2-40B4-BE49-F238E27FC236}">
                <a16:creationId xmlns:a16="http://schemas.microsoft.com/office/drawing/2014/main" id="{D080736A-DF7E-40D8-9E67-CD46B4E0490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111" y="2295724"/>
            <a:ext cx="914400" cy="914400"/>
          </a:xfrm>
          <a:prstGeom prst="rect">
            <a:avLst/>
          </a:prstGeom>
        </p:spPr>
      </p:pic>
      <p:pic>
        <p:nvPicPr>
          <p:cNvPr id="13" name="Graphic 12" descr="Run">
            <a:extLst>
              <a:ext uri="{FF2B5EF4-FFF2-40B4-BE49-F238E27FC236}">
                <a16:creationId xmlns:a16="http://schemas.microsoft.com/office/drawing/2014/main" id="{8C1B94E7-42BB-4252-8302-01CCC5A08F0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52497" y="2318584"/>
            <a:ext cx="914400" cy="914400"/>
          </a:xfrm>
          <a:prstGeom prst="rect">
            <a:avLst/>
          </a:prstGeom>
        </p:spPr>
      </p:pic>
      <p:grpSp>
        <p:nvGrpSpPr>
          <p:cNvPr id="16" name="Group 15">
            <a:extLst>
              <a:ext uri="{FF2B5EF4-FFF2-40B4-BE49-F238E27FC236}">
                <a16:creationId xmlns:a16="http://schemas.microsoft.com/office/drawing/2014/main" id="{7C4A0480-227A-4DA5-9937-9B3ED5DB7991}"/>
              </a:ext>
            </a:extLst>
          </p:cNvPr>
          <p:cNvGrpSpPr/>
          <p:nvPr/>
        </p:nvGrpSpPr>
        <p:grpSpPr>
          <a:xfrm>
            <a:off x="6857275" y="2386653"/>
            <a:ext cx="484794" cy="777240"/>
            <a:chOff x="6937285" y="2158053"/>
            <a:chExt cx="484794" cy="777240"/>
          </a:xfrm>
          <a:solidFill>
            <a:srgbClr val="0078D7"/>
          </a:solidFill>
        </p:grpSpPr>
        <p:sp>
          <p:nvSpPr>
            <p:cNvPr id="14" name="Rectangle 13">
              <a:extLst>
                <a:ext uri="{FF2B5EF4-FFF2-40B4-BE49-F238E27FC236}">
                  <a16:creationId xmlns:a16="http://schemas.microsoft.com/office/drawing/2014/main" id="{E439F734-B726-4D97-B397-2159D10CB1AE}"/>
                </a:ext>
              </a:extLst>
            </p:cNvPr>
            <p:cNvSpPr/>
            <p:nvPr/>
          </p:nvSpPr>
          <p:spPr bwMode="auto">
            <a:xfrm>
              <a:off x="6937285" y="2615253"/>
              <a:ext cx="137160" cy="3200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ACCBD0B5-33DD-4EEF-825C-F11F2860FB36}"/>
                </a:ext>
              </a:extLst>
            </p:cNvPr>
            <p:cNvSpPr/>
            <p:nvPr/>
          </p:nvSpPr>
          <p:spPr bwMode="auto">
            <a:xfrm>
              <a:off x="7111102" y="2432373"/>
              <a:ext cx="137160" cy="50292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37B91B78-9649-4BBF-B5D4-4A1224E9BB55}"/>
                </a:ext>
              </a:extLst>
            </p:cNvPr>
            <p:cNvSpPr/>
            <p:nvPr/>
          </p:nvSpPr>
          <p:spPr bwMode="auto">
            <a:xfrm>
              <a:off x="7284919" y="2158053"/>
              <a:ext cx="137160" cy="7772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a:extLst>
              <a:ext uri="{FF2B5EF4-FFF2-40B4-BE49-F238E27FC236}">
                <a16:creationId xmlns:a16="http://schemas.microsoft.com/office/drawing/2014/main" id="{3199ACDA-F5C2-445D-B733-740253688417}"/>
              </a:ext>
            </a:extLst>
          </p:cNvPr>
          <p:cNvSpPr/>
          <p:nvPr/>
        </p:nvSpPr>
        <p:spPr>
          <a:xfrm>
            <a:off x="4533779" y="3832316"/>
            <a:ext cx="1610892" cy="8925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300" dirty="0">
                <a:solidFill>
                  <a:srgbClr val="0078D7"/>
                </a:solidFill>
                <a:latin typeface="Segoe UI" panose="020B0502040204020203" pitchFamily="34" charset="0"/>
                <a:cs typeface="Segoe UI" panose="020B0502040204020203" pitchFamily="34" charset="0"/>
              </a:rPr>
              <a:t>Atomic file operations means jobs complete faster</a:t>
            </a: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
        <p:nvSpPr>
          <p:cNvPr id="36" name="Rectangle 35">
            <a:extLst>
              <a:ext uri="{FF2B5EF4-FFF2-40B4-BE49-F238E27FC236}">
                <a16:creationId xmlns:a16="http://schemas.microsoft.com/office/drawing/2014/main" id="{BAFBF575-AEB7-4C15-AA5B-A1EF359C026D}"/>
              </a:ext>
            </a:extLst>
          </p:cNvPr>
          <p:cNvSpPr/>
          <p:nvPr/>
        </p:nvSpPr>
        <p:spPr>
          <a:xfrm>
            <a:off x="8217628" y="3836606"/>
            <a:ext cx="1652330" cy="2492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300" dirty="0">
                <a:solidFill>
                  <a:srgbClr val="0078D7"/>
                </a:solidFill>
                <a:latin typeface="Segoe UI" panose="020B0502040204020203" pitchFamily="34" charset="0"/>
                <a:cs typeface="Segoe UI" panose="020B0502040204020203" pitchFamily="34" charset="0"/>
              </a:rPr>
              <a:t>Object store pricing levels</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300" dirty="0">
              <a:solidFill>
                <a:srgbClr val="0078D7"/>
              </a:solidFill>
              <a:latin typeface="Segoe UI" panose="020B0502040204020203" pitchFamily="34" charset="0"/>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1300" dirty="0">
              <a:solidFill>
                <a:srgbClr val="0078D7"/>
              </a:solidFill>
              <a:latin typeface="Segoe UI" panose="020B0502040204020203" pitchFamily="34" charset="0"/>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300" dirty="0">
                <a:solidFill>
                  <a:srgbClr val="0078D7"/>
                </a:solidFill>
                <a:latin typeface="Segoe UI" panose="020B0502040204020203" pitchFamily="34" charset="0"/>
                <a:cs typeface="Segoe UI" panose="020B0502040204020203" pitchFamily="34" charset="0"/>
              </a:rPr>
              <a:t>File system operations minimize transactions required for job completion</a:t>
            </a: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a:p>
            <a:pPr marL="280067" marR="0" lvl="0" indent="-280067" algn="l" defTabSz="914016"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kumimoji="0" lang="en-US" sz="1300" b="0" i="0" u="none" strike="noStrike" kern="1200" cap="none" spc="0" normalizeH="0" baseline="0" noProof="0" dirty="0">
              <a:ln>
                <a:noFill/>
              </a:ln>
              <a:solidFill>
                <a:srgbClr val="0078D7"/>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4808430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0">
            <a:extLst>
              <a:ext uri="{FF2B5EF4-FFF2-40B4-BE49-F238E27FC236}">
                <a16:creationId xmlns:a16="http://schemas.microsoft.com/office/drawing/2014/main" id="{5259C3B9-4243-47A5-9365-562BFFFD2138}"/>
              </a:ext>
            </a:extLst>
          </p:cNvPr>
          <p:cNvSpPr>
            <a:spLocks noGrp="1"/>
          </p:cNvSpPr>
          <p:nvPr>
            <p:ph type="title"/>
          </p:nvPr>
        </p:nvSpPr>
        <p:spPr>
          <a:xfrm>
            <a:off x="269238" y="0"/>
            <a:ext cx="11653523" cy="927809"/>
          </a:xfrm>
        </p:spPr>
        <p:txBody>
          <a:bodyPr vert="horz" wrap="square" lIns="143428" tIns="89642" rIns="143428" bIns="89642" rtlCol="0" anchor="ctr">
            <a:noAutofit/>
          </a:bodyPr>
          <a:lstStyle/>
          <a:p>
            <a:pPr algn="ctr"/>
            <a:r>
              <a:rPr lang="en-US" sz="3137" spc="800" dirty="0">
                <a:solidFill>
                  <a:srgbClr val="0078D7"/>
                </a:solidFill>
                <a:latin typeface="Segoe UI Light" charset="0"/>
                <a:cs typeface="Segoe UI Light" charset="0"/>
              </a:rPr>
              <a:t>Azure Data Lake Storage Gen2</a:t>
            </a:r>
          </a:p>
        </p:txBody>
      </p:sp>
      <p:sp>
        <p:nvSpPr>
          <p:cNvPr id="5" name="Rectangle 4">
            <a:extLst>
              <a:ext uri="{FF2B5EF4-FFF2-40B4-BE49-F238E27FC236}">
                <a16:creationId xmlns:a16="http://schemas.microsoft.com/office/drawing/2014/main" id="{6F9B4671-69AC-4384-B311-60ED23082E1D}"/>
              </a:ext>
            </a:extLst>
          </p:cNvPr>
          <p:cNvSpPr/>
          <p:nvPr/>
        </p:nvSpPr>
        <p:spPr bwMode="auto">
          <a:xfrm>
            <a:off x="917418" y="2419897"/>
            <a:ext cx="10357161" cy="4211782"/>
          </a:xfrm>
          <a:prstGeom prst="rect">
            <a:avLst/>
          </a:prstGeom>
          <a:noFill/>
          <a:ln>
            <a:solidFill>
              <a:srgbClr val="4472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E8D3C259-2490-4E4D-86CC-36D8087E8CF2}"/>
              </a:ext>
            </a:extLst>
          </p:cNvPr>
          <p:cNvSpPr/>
          <p:nvPr/>
        </p:nvSpPr>
        <p:spPr bwMode="auto">
          <a:xfrm>
            <a:off x="917418" y="5874297"/>
            <a:ext cx="10357161" cy="75738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51900B46-0F8D-4DB3-ADE0-E7DE611D1832}"/>
              </a:ext>
            </a:extLst>
          </p:cNvPr>
          <p:cNvSpPr/>
          <p:nvPr/>
        </p:nvSpPr>
        <p:spPr bwMode="auto">
          <a:xfrm>
            <a:off x="1978846" y="5961426"/>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Object Tiering and Lifecycle Policy Management</a:t>
            </a:r>
          </a:p>
        </p:txBody>
      </p:sp>
      <p:sp>
        <p:nvSpPr>
          <p:cNvPr id="39" name="Rectangle 38">
            <a:extLst>
              <a:ext uri="{FF2B5EF4-FFF2-40B4-BE49-F238E27FC236}">
                <a16:creationId xmlns:a16="http://schemas.microsoft.com/office/drawing/2014/main" id="{85AC9F4E-3201-44C2-8388-76E266FEF32E}"/>
              </a:ext>
            </a:extLst>
          </p:cNvPr>
          <p:cNvSpPr/>
          <p:nvPr/>
        </p:nvSpPr>
        <p:spPr bwMode="auto">
          <a:xfrm>
            <a:off x="4544943" y="5961426"/>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AAD Integration, RBAC, Storage Account Security</a:t>
            </a:r>
          </a:p>
        </p:txBody>
      </p:sp>
      <p:sp>
        <p:nvSpPr>
          <p:cNvPr id="40" name="Rectangle 39">
            <a:extLst>
              <a:ext uri="{FF2B5EF4-FFF2-40B4-BE49-F238E27FC236}">
                <a16:creationId xmlns:a16="http://schemas.microsoft.com/office/drawing/2014/main" id="{F203F991-48E7-4E1A-A036-743618F7C723}"/>
              </a:ext>
            </a:extLst>
          </p:cNvPr>
          <p:cNvSpPr/>
          <p:nvPr/>
        </p:nvSpPr>
        <p:spPr bwMode="auto">
          <a:xfrm>
            <a:off x="7111040" y="5961426"/>
            <a:ext cx="2434767" cy="58189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2"/>
                </a:solidFill>
                <a:ea typeface="Segoe UI" pitchFamily="34" charset="0"/>
                <a:cs typeface="Segoe UI" pitchFamily="34" charset="0"/>
              </a:rPr>
              <a:t>HA/DR support through ZRS and RA-GRS</a:t>
            </a:r>
          </a:p>
        </p:txBody>
      </p:sp>
      <p:sp>
        <p:nvSpPr>
          <p:cNvPr id="2" name="TextBox 1">
            <a:extLst>
              <a:ext uri="{FF2B5EF4-FFF2-40B4-BE49-F238E27FC236}">
                <a16:creationId xmlns:a16="http://schemas.microsoft.com/office/drawing/2014/main" id="{3E8184C0-40A3-4C5C-8E60-3CDF9CEED502}"/>
              </a:ext>
            </a:extLst>
          </p:cNvPr>
          <p:cNvSpPr txBox="1"/>
          <p:nvPr/>
        </p:nvSpPr>
        <p:spPr>
          <a:xfrm>
            <a:off x="4814057" y="5153915"/>
            <a:ext cx="2019091" cy="627864"/>
          </a:xfrm>
          <a:prstGeom prst="rect">
            <a:avLst/>
          </a:prstGeom>
          <a:solidFill>
            <a:srgbClr val="0078D7"/>
          </a:solidFill>
        </p:spPr>
        <p:txBody>
          <a:bodyPr wrap="square" lIns="182880" tIns="146304" rIns="182880" bIns="146304" rtlCol="0">
            <a:spAutoFit/>
          </a:bodyPr>
          <a:lstStyle/>
          <a:p>
            <a:pPr algn="ctr">
              <a:lnSpc>
                <a:spcPct val="90000"/>
              </a:lnSpc>
              <a:spcAft>
                <a:spcPts val="600"/>
              </a:spcAft>
            </a:pPr>
            <a:r>
              <a:rPr lang="en-US" sz="1200" b="1" dirty="0">
                <a:solidFill>
                  <a:schemeClr val="bg1"/>
                </a:solidFill>
              </a:rPr>
              <a:t>Common Blob Storage Foundation</a:t>
            </a:r>
          </a:p>
        </p:txBody>
      </p:sp>
      <p:sp>
        <p:nvSpPr>
          <p:cNvPr id="59" name="TextBox 58">
            <a:extLst>
              <a:ext uri="{FF2B5EF4-FFF2-40B4-BE49-F238E27FC236}">
                <a16:creationId xmlns:a16="http://schemas.microsoft.com/office/drawing/2014/main" id="{BD352243-0852-4FF6-8CCB-9D97FF19BBE3}"/>
              </a:ext>
            </a:extLst>
          </p:cNvPr>
          <p:cNvSpPr txBox="1"/>
          <p:nvPr/>
        </p:nvSpPr>
        <p:spPr>
          <a:xfrm>
            <a:off x="2821915" y="1550080"/>
            <a:ext cx="1090408"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Blob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D70B9343-B709-436B-9222-5AE209CE5655}"/>
              </a:ext>
            </a:extLst>
          </p:cNvPr>
          <p:cNvSpPr txBox="1"/>
          <p:nvPr/>
        </p:nvSpPr>
        <p:spPr>
          <a:xfrm>
            <a:off x="7563859" y="1550080"/>
            <a:ext cx="1090408"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dirty="0">
                <a:ln>
                  <a:noFill/>
                </a:ln>
                <a:solidFill>
                  <a:srgbClr val="0078D7"/>
                </a:solidFill>
                <a:effectLst/>
                <a:uLnTx/>
                <a:uFillTx/>
                <a:latin typeface="Segoe UI"/>
                <a:ea typeface="+mn-ea"/>
                <a:cs typeface="+mn-cs"/>
              </a:rPr>
              <a:t>Gen2 API</a:t>
            </a:r>
            <a:endParaRPr kumimoji="0" lang="en-US" sz="1200" b="0" i="0" u="none" strike="noStrike" kern="1200" cap="none" spc="0" normalizeH="0" baseline="0" noProof="0" dirty="0">
              <a:ln>
                <a:noFill/>
              </a:ln>
              <a:solidFill>
                <a:srgbClr val="0078D7"/>
              </a:solidFill>
              <a:effectLst/>
              <a:uLnTx/>
              <a:uFillTx/>
              <a:latin typeface="Segoe UI"/>
              <a:ea typeface="+mn-ea"/>
              <a:cs typeface="+mn-cs"/>
            </a:endParaRPr>
          </a:p>
        </p:txBody>
      </p:sp>
      <p:pic>
        <p:nvPicPr>
          <p:cNvPr id="87" name="Graphic 86" descr="Filter">
            <a:extLst>
              <a:ext uri="{FF2B5EF4-FFF2-40B4-BE49-F238E27FC236}">
                <a16:creationId xmlns:a16="http://schemas.microsoft.com/office/drawing/2014/main" id="{A566AB6C-0098-405E-9B75-6B53D7A1527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14338" y="1859222"/>
            <a:ext cx="578806" cy="578806"/>
          </a:xfrm>
          <a:prstGeom prst="rect">
            <a:avLst/>
          </a:prstGeom>
        </p:spPr>
      </p:pic>
      <p:pic>
        <p:nvPicPr>
          <p:cNvPr id="88" name="Graphic 87" descr="Filter">
            <a:extLst>
              <a:ext uri="{FF2B5EF4-FFF2-40B4-BE49-F238E27FC236}">
                <a16:creationId xmlns:a16="http://schemas.microsoft.com/office/drawing/2014/main" id="{4D24184F-2EC0-4955-84AF-A0F4DBED26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74597" y="1844121"/>
            <a:ext cx="578806" cy="578806"/>
          </a:xfrm>
          <a:prstGeom prst="rect">
            <a:avLst/>
          </a:prstGeom>
        </p:spPr>
      </p:pic>
      <p:sp>
        <p:nvSpPr>
          <p:cNvPr id="43" name="Text Placeholder 2">
            <a:extLst>
              <a:ext uri="{FF2B5EF4-FFF2-40B4-BE49-F238E27FC236}">
                <a16:creationId xmlns:a16="http://schemas.microsoft.com/office/drawing/2014/main" id="{D44B3365-B561-41DE-A2F8-77BF39A302EF}"/>
              </a:ext>
            </a:extLst>
          </p:cNvPr>
          <p:cNvSpPr txBox="1">
            <a:spLocks/>
          </p:cNvSpPr>
          <p:nvPr/>
        </p:nvSpPr>
        <p:spPr>
          <a:xfrm>
            <a:off x="462265" y="887324"/>
            <a:ext cx="11443086" cy="553920"/>
          </a:xfrm>
          <a:prstGeom prst="rect">
            <a:avLst/>
          </a:prstGeom>
        </p:spPr>
        <p:txBody>
          <a:bodyPr/>
          <a:lst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r>
              <a:rPr lang="en-US" sz="1800" dirty="0">
                <a:solidFill>
                  <a:srgbClr val="505050"/>
                </a:solidFill>
                <a:latin typeface="Segoe UI Semilight" charset="0"/>
                <a:ea typeface="Segoe UI Semilight" charset="0"/>
                <a:cs typeface="Segoe UI Semilight" charset="0"/>
              </a:rPr>
              <a:t>ADLS Gen2 adds a high performance HDFS Endpoint to Azure Blob Storage and inherits the rich feature set of Azure Blob Storage * </a:t>
            </a: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0" marR="0" lvl="0" indent="0" algn="ctr" defTabSz="913927" rtl="0" eaLnBrk="1" fontAlgn="base" latinLnBrk="0" hangingPunct="1">
              <a:lnSpc>
                <a:spcPct val="100000"/>
              </a:lnSpc>
              <a:spcBef>
                <a:spcPct val="20000"/>
              </a:spcBef>
              <a:spcAft>
                <a:spcPct val="0"/>
              </a:spcAft>
              <a:buClrTx/>
              <a:buSzPct val="90000"/>
              <a:buFont typeface="Arial" pitchFamily="34" charset="0"/>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
        <p:nvSpPr>
          <p:cNvPr id="45" name="Rectangle 44">
            <a:extLst>
              <a:ext uri="{FF2B5EF4-FFF2-40B4-BE49-F238E27FC236}">
                <a16:creationId xmlns:a16="http://schemas.microsoft.com/office/drawing/2014/main" id="{241AAE0F-8B38-4C0E-9CB1-0EC1CFFADB1F}"/>
              </a:ext>
            </a:extLst>
          </p:cNvPr>
          <p:cNvSpPr/>
          <p:nvPr/>
        </p:nvSpPr>
        <p:spPr bwMode="auto">
          <a:xfrm>
            <a:off x="2060318" y="2619304"/>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8E55E92E-22EA-4896-B30B-EF73BACAC3A4}"/>
              </a:ext>
            </a:extLst>
          </p:cNvPr>
          <p:cNvSpPr/>
          <p:nvPr/>
        </p:nvSpPr>
        <p:spPr>
          <a:xfrm>
            <a:off x="2284630" y="4270530"/>
            <a:ext cx="2177576" cy="657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Server Backups, Archive Storage, Semi-structured Data</a:t>
            </a:r>
            <a:endParaRPr lang="en-US" sz="1224" dirty="0">
              <a:solidFill>
                <a:srgbClr val="FFFFFF"/>
              </a:solidFill>
              <a:latin typeface="Segoe UI"/>
            </a:endParaRPr>
          </a:p>
        </p:txBody>
      </p:sp>
      <p:sp>
        <p:nvSpPr>
          <p:cNvPr id="49" name="Rectangle 48">
            <a:extLst>
              <a:ext uri="{FF2B5EF4-FFF2-40B4-BE49-F238E27FC236}">
                <a16:creationId xmlns:a16="http://schemas.microsoft.com/office/drawing/2014/main" id="{3029B417-E585-4164-A33E-33A35AB76F6A}"/>
              </a:ext>
            </a:extLst>
          </p:cNvPr>
          <p:cNvSpPr/>
          <p:nvPr/>
        </p:nvSpPr>
        <p:spPr>
          <a:xfrm>
            <a:off x="2483208" y="2788250"/>
            <a:ext cx="1978998" cy="8309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defRPr/>
            </a:pPr>
            <a:r>
              <a:rPr lang="en-US" dirty="0">
                <a:solidFill>
                  <a:srgbClr val="FFFFFF"/>
                </a:solidFill>
                <a:latin typeface="Segoe UI" panose="020B0502040204020203" pitchFamily="34" charset="0"/>
                <a:cs typeface="Segoe UI" panose="020B0502040204020203" pitchFamily="34" charset="0"/>
              </a:rPr>
              <a:t>Unstructured Object Data</a:t>
            </a:r>
          </a:p>
        </p:txBody>
      </p:sp>
      <p:sp>
        <p:nvSpPr>
          <p:cNvPr id="51" name="Rectangle 50">
            <a:extLst>
              <a:ext uri="{FF2B5EF4-FFF2-40B4-BE49-F238E27FC236}">
                <a16:creationId xmlns:a16="http://schemas.microsoft.com/office/drawing/2014/main" id="{8432D975-33F8-4A18-8515-3E00F50F649F}"/>
              </a:ext>
            </a:extLst>
          </p:cNvPr>
          <p:cNvSpPr/>
          <p:nvPr/>
        </p:nvSpPr>
        <p:spPr bwMode="auto">
          <a:xfrm>
            <a:off x="6938444" y="2619304"/>
            <a:ext cx="2607363" cy="2607363"/>
          </a:xfrm>
          <a:prstGeom prst="rect">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2" name="Rectangle 51">
            <a:extLst>
              <a:ext uri="{FF2B5EF4-FFF2-40B4-BE49-F238E27FC236}">
                <a16:creationId xmlns:a16="http://schemas.microsoft.com/office/drawing/2014/main" id="{D82543A2-A690-4402-80D9-5BF4C888DAD3}"/>
              </a:ext>
            </a:extLst>
          </p:cNvPr>
          <p:cNvSpPr/>
          <p:nvPr/>
        </p:nvSpPr>
        <p:spPr>
          <a:xfrm>
            <a:off x="7162756" y="4176339"/>
            <a:ext cx="2177576" cy="8458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14049" eaLnBrk="0" fontAlgn="base" hangingPunct="0">
              <a:spcBef>
                <a:spcPct val="0"/>
              </a:spcBef>
              <a:spcAft>
                <a:spcPct val="0"/>
              </a:spcAft>
              <a:defRPr/>
            </a:pPr>
            <a:r>
              <a:rPr lang="en-US" sz="1224" b="1" dirty="0">
                <a:solidFill>
                  <a:srgbClr val="FFFFFF"/>
                </a:solidFill>
                <a:latin typeface="Segoe UI Semibold" panose="020B0702040204020203" pitchFamily="34" charset="0"/>
                <a:cs typeface="Segoe UI Semibold" panose="020B0702040204020203" pitchFamily="34" charset="0"/>
              </a:rPr>
              <a:t>Hadoop File System, File and Folder Hierarchy, Granular ACLS Atomic File Transactions</a:t>
            </a:r>
            <a:endParaRPr lang="en-US" sz="1224" dirty="0">
              <a:solidFill>
                <a:srgbClr val="FFFFFF"/>
              </a:solidFill>
              <a:latin typeface="Segoe UI"/>
            </a:endParaRPr>
          </a:p>
        </p:txBody>
      </p:sp>
      <p:sp>
        <p:nvSpPr>
          <p:cNvPr id="53" name="Rectangle 52">
            <a:extLst>
              <a:ext uri="{FF2B5EF4-FFF2-40B4-BE49-F238E27FC236}">
                <a16:creationId xmlns:a16="http://schemas.microsoft.com/office/drawing/2014/main" id="{DA206FC7-AF9A-4E71-A667-BD0DDF098BCE}"/>
              </a:ext>
            </a:extLst>
          </p:cNvPr>
          <p:cNvSpPr/>
          <p:nvPr/>
        </p:nvSpPr>
        <p:spPr>
          <a:xfrm>
            <a:off x="7361334" y="3019082"/>
            <a:ext cx="173972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932563">
              <a:defRPr/>
            </a:pPr>
            <a:r>
              <a:rPr lang="en-US" dirty="0">
                <a:solidFill>
                  <a:srgbClr val="FFFFFF"/>
                </a:solidFill>
                <a:latin typeface="Segoe UI" panose="020B0502040204020203" pitchFamily="34" charset="0"/>
                <a:cs typeface="Segoe UI" panose="020B0502040204020203" pitchFamily="34" charset="0"/>
              </a:rPr>
              <a:t>File Data</a:t>
            </a:r>
          </a:p>
        </p:txBody>
      </p:sp>
      <p:sp>
        <p:nvSpPr>
          <p:cNvPr id="3" name="L-Shape 2">
            <a:extLst>
              <a:ext uri="{FF2B5EF4-FFF2-40B4-BE49-F238E27FC236}">
                <a16:creationId xmlns:a16="http://schemas.microsoft.com/office/drawing/2014/main" id="{54720EC4-FE6C-47F5-8452-3B678728B901}"/>
              </a:ext>
            </a:extLst>
          </p:cNvPr>
          <p:cNvSpPr/>
          <p:nvPr/>
        </p:nvSpPr>
        <p:spPr bwMode="auto">
          <a:xfrm>
            <a:off x="3196229" y="5249524"/>
            <a:ext cx="1348714"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L-Shape 55">
            <a:extLst>
              <a:ext uri="{FF2B5EF4-FFF2-40B4-BE49-F238E27FC236}">
                <a16:creationId xmlns:a16="http://schemas.microsoft.com/office/drawing/2014/main" id="{3622E743-24B4-45E5-BAF7-65219D06EF04}"/>
              </a:ext>
            </a:extLst>
          </p:cNvPr>
          <p:cNvSpPr/>
          <p:nvPr/>
        </p:nvSpPr>
        <p:spPr bwMode="auto">
          <a:xfrm flipH="1">
            <a:off x="7184999" y="5254038"/>
            <a:ext cx="1316381" cy="422110"/>
          </a:xfrm>
          <a:prstGeom prst="corner">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DCA14BFB-A19A-4410-9045-D8594D50A55A}"/>
              </a:ext>
            </a:extLst>
          </p:cNvPr>
          <p:cNvSpPr txBox="1"/>
          <p:nvPr/>
        </p:nvSpPr>
        <p:spPr>
          <a:xfrm>
            <a:off x="4770441" y="6546077"/>
            <a:ext cx="2826736" cy="406265"/>
          </a:xfrm>
          <a:prstGeom prst="rect">
            <a:avLst/>
          </a:prstGeom>
          <a:noFill/>
        </p:spPr>
        <p:txBody>
          <a:bodyPr wrap="none" lIns="182880" tIns="146304" rIns="182880" bIns="146304" rtlCol="0">
            <a:spAutoFit/>
          </a:bodyPr>
          <a:lstStyle/>
          <a:p>
            <a:pPr algn="ctr">
              <a:lnSpc>
                <a:spcPct val="90000"/>
              </a:lnSpc>
              <a:spcAft>
                <a:spcPts val="600"/>
              </a:spcAft>
            </a:pPr>
            <a:r>
              <a:rPr lang="en-US" sz="800" b="1" i="1" dirty="0">
                <a:gradFill>
                  <a:gsLst>
                    <a:gs pos="2917">
                      <a:schemeClr val="tx1"/>
                    </a:gs>
                    <a:gs pos="30000">
                      <a:schemeClr val="tx1"/>
                    </a:gs>
                  </a:gsLst>
                  <a:lin ang="5400000" scaled="0"/>
                </a:gradFill>
              </a:rPr>
              <a:t>* Full Blob and HNS Interoperability available in </a:t>
            </a:r>
            <a:r>
              <a:rPr lang="en-US" sz="800" b="1" i="1">
                <a:gradFill>
                  <a:gsLst>
                    <a:gs pos="2917">
                      <a:schemeClr val="tx1"/>
                    </a:gs>
                    <a:gs pos="30000">
                      <a:schemeClr val="tx1"/>
                    </a:gs>
                  </a:gsLst>
                  <a:lin ang="5400000" scaled="0"/>
                </a:gradFill>
              </a:rPr>
              <a:t>post-GA</a:t>
            </a:r>
            <a:endParaRPr lang="en-US" sz="800" b="1"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7568807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391557" y="1081053"/>
            <a:ext cx="3419856" cy="2088867"/>
          </a:xfrm>
          <a:prstGeom prst="rect">
            <a:avLst/>
          </a:prstGeom>
        </p:spPr>
      </p:pic>
      <p:pic>
        <p:nvPicPr>
          <p:cNvPr id="3" name="Picture 2"/>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14682" y="1081052"/>
            <a:ext cx="3419856" cy="2080159"/>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8266978" y="1081051"/>
            <a:ext cx="3419856" cy="2088869"/>
          </a:xfrm>
          <a:prstGeom prst="rect">
            <a:avLst/>
          </a:prstGeom>
        </p:spPr>
      </p:pic>
      <p:sp>
        <p:nvSpPr>
          <p:cNvPr id="50" name="Rectangle 49">
            <a:extLst>
              <a:ext uri="{FF2B5EF4-FFF2-40B4-BE49-F238E27FC236}">
                <a16:creationId xmlns:a16="http://schemas.microsoft.com/office/drawing/2014/main" id="{C211FEFF-48D3-4467-8544-C21B18369323}"/>
              </a:ext>
            </a:extLst>
          </p:cNvPr>
          <p:cNvSpPr/>
          <p:nvPr/>
        </p:nvSpPr>
        <p:spPr>
          <a:xfrm>
            <a:off x="386301" y="218955"/>
            <a:ext cx="11262360" cy="76944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78D6"/>
                </a:solidFill>
                <a:effectLst/>
                <a:uLnTx/>
                <a:uFillTx/>
                <a:latin typeface="Segoe UI" panose="020B0502040204020203" pitchFamily="34" charset="0"/>
                <a:ea typeface="+mn-ea"/>
                <a:cs typeface="Segoe UI" panose="020B0502040204020203" pitchFamily="34" charset="0"/>
              </a:rPr>
              <a:t>ADLS Gen2 key audiences &amp; benefits</a:t>
            </a:r>
          </a:p>
        </p:txBody>
      </p:sp>
      <p:sp>
        <p:nvSpPr>
          <p:cNvPr id="9" name="Rectangle 8">
            <a:extLst>
              <a:ext uri="{FF2B5EF4-FFF2-40B4-BE49-F238E27FC236}">
                <a16:creationId xmlns:a16="http://schemas.microsoft.com/office/drawing/2014/main" id="{E6290500-71AB-415C-BFC9-02F68E07D7CB}"/>
              </a:ext>
            </a:extLst>
          </p:cNvPr>
          <p:cNvSpPr/>
          <p:nvPr/>
        </p:nvSpPr>
        <p:spPr>
          <a:xfrm>
            <a:off x="519254" y="3476775"/>
            <a:ext cx="3410712" cy="300767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mn-ea"/>
                <a:cs typeface="Segoe UI Semibold" charset="0"/>
              </a:rPr>
              <a:t>Supports familiar REST API and HDFS file system</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Integration with leading Hadoop and Spark analytic engines like Databricks</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noProof="0" dirty="0">
                <a:solidFill>
                  <a:srgbClr val="505050"/>
                </a:solidFill>
                <a:latin typeface="Segoe UI Semibold" charset="0"/>
                <a:ea typeface="Segoe UI Semibold" charset="0"/>
                <a:cs typeface="Segoe UI Semibold" charset="0"/>
              </a:rPr>
              <a:t>Strong analytics ISV support</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lvl="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42" name="Rectangle 41">
            <a:extLst>
              <a:ext uri="{FF2B5EF4-FFF2-40B4-BE49-F238E27FC236}">
                <a16:creationId xmlns:a16="http://schemas.microsoft.com/office/drawing/2014/main" id="{4732BA7B-7F11-4827-9008-B1B172792573}"/>
              </a:ext>
            </a:extLst>
          </p:cNvPr>
          <p:cNvSpPr/>
          <p:nvPr/>
        </p:nvSpPr>
        <p:spPr>
          <a:xfrm>
            <a:off x="4396129" y="3476777"/>
            <a:ext cx="3410712" cy="300715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Fast performance leads to lower end to end analytic job run times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Integration with leading Hadoop and Spark analytic engines like Databricks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bold" charset="0"/>
                <a:cs typeface="Segoe UI Semibold" charset="0"/>
              </a:rPr>
              <a:t>Supports integration with visualization tools like Power BI and Tableau</a:t>
            </a:r>
          </a:p>
          <a:p>
            <a:pPr marL="171450" indent="-171450">
              <a:spcAft>
                <a:spcPts val="1000"/>
              </a:spcAft>
              <a:buFont typeface="Arial" panose="020B0604020202020204" pitchFamily="34" charset="0"/>
              <a:buChar char="•"/>
              <a:defRPr/>
            </a:pPr>
            <a:r>
              <a:rPr lang="en-US" sz="1200" b="1" dirty="0">
                <a:solidFill>
                  <a:srgbClr val="505050"/>
                </a:solidFill>
                <a:latin typeface="Segoe UI Semibold" charset="0"/>
                <a:ea typeface="Segoe UI Semilight" charset="0"/>
                <a:cs typeface="Segoe UI Semibold" charset="0"/>
              </a:rPr>
              <a:t>Granular file and folder level security</a:t>
            </a:r>
          </a:p>
          <a:p>
            <a:pPr marL="0" marR="0" lvl="0" indent="0" algn="l" defTabSz="914400" rtl="0" eaLnBrk="1" fontAlgn="auto" latinLnBrk="0" hangingPunct="1">
              <a:lnSpc>
                <a:spcPct val="100000"/>
              </a:lnSpc>
              <a:spcBef>
                <a:spcPts val="0"/>
              </a:spcBef>
              <a:spcAft>
                <a:spcPts val="1000"/>
              </a:spcAft>
              <a:buClrTx/>
              <a:buSzTx/>
              <a:buFontTx/>
              <a:buNone/>
              <a:tabLst/>
              <a:defRPr/>
            </a:pPr>
            <a:endParaRPr lang="en-US" sz="1200" b="1" dirty="0">
              <a:solidFill>
                <a:srgbClr val="505050"/>
              </a:solidFill>
              <a:latin typeface="Segoe UI Semibold" charset="0"/>
              <a:ea typeface="Segoe UI Semibold" charset="0"/>
              <a:cs typeface="Segoe UI Semibold" charset="0"/>
            </a:endParaRPr>
          </a:p>
          <a:p>
            <a:pPr marL="0" marR="0" lvl="0" indent="0" algn="l" defTabSz="914400" rtl="0" eaLnBrk="1" fontAlgn="auto" latinLnBrk="0" hangingPunct="1">
              <a:lnSpc>
                <a:spcPct val="100000"/>
              </a:lnSpc>
              <a:spcBef>
                <a:spcPts val="0"/>
              </a:spcBef>
              <a:spcAft>
                <a:spcPts val="1000"/>
              </a:spcAft>
              <a:buClrTx/>
              <a:buSzTx/>
              <a:buFontTx/>
              <a:buNone/>
              <a:tabLst/>
              <a:defRPr/>
            </a:pPr>
            <a:endPar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endParaRPr>
          </a:p>
        </p:txBody>
      </p:sp>
      <p:sp>
        <p:nvSpPr>
          <p:cNvPr id="43" name="Rectangle 42">
            <a:extLst>
              <a:ext uri="{FF2B5EF4-FFF2-40B4-BE49-F238E27FC236}">
                <a16:creationId xmlns:a16="http://schemas.microsoft.com/office/drawing/2014/main" id="{5DAFEC04-A886-4789-86B3-3377B7595779}"/>
              </a:ext>
            </a:extLst>
          </p:cNvPr>
          <p:cNvSpPr/>
          <p:nvPr/>
        </p:nvSpPr>
        <p:spPr>
          <a:xfrm>
            <a:off x="8271550" y="3476776"/>
            <a:ext cx="3410712" cy="3007152"/>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64008" rtlCol="0" anchor="t"/>
          <a:lstStyle/>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Low Cost Storage for structured and unstructured data</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Meets data sovereignty requirements in multiple geographies</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Granular file and folder level security</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Supports Azure Active Directory Integration and other advanced security features available in Blob Storage</a:t>
            </a:r>
          </a:p>
          <a:p>
            <a:pPr marL="171450" marR="0" lvl="0" indent="-1714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lang="en-US" sz="1200" b="1" dirty="0">
                <a:solidFill>
                  <a:srgbClr val="505050"/>
                </a:solidFill>
                <a:latin typeface="Segoe UI Semibold" charset="0"/>
                <a:ea typeface="Segoe UI Semilight" charset="0"/>
                <a:cs typeface="Segoe UI Semibold" charset="0"/>
              </a:rPr>
              <a:t>Inherits object level tiering and advanced HA/DR capabilities of Blob Storage </a:t>
            </a:r>
            <a:endParaRPr kumimoji="0" lang="en-US" sz="12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0" i="0" u="none" strike="noStrike" kern="1200" cap="none" spc="10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endParaRPr kumimoji="0" lang="en-US" sz="1200" b="1" i="0" u="none" strike="noStrike" kern="1200" cap="none" spc="100" normalizeH="0" baseline="0" noProof="0" dirty="0">
              <a:ln>
                <a:noFill/>
              </a:ln>
              <a:solidFill>
                <a:srgbClr val="505050"/>
              </a:solidFill>
              <a:effectLst/>
              <a:uLnTx/>
              <a:uFillTx/>
              <a:latin typeface="Segoe UI" charset="0"/>
              <a:ea typeface="Segoe UI" charset="0"/>
              <a:cs typeface="Segoe UI" charset="0"/>
            </a:endParaRPr>
          </a:p>
        </p:txBody>
      </p:sp>
      <p:sp>
        <p:nvSpPr>
          <p:cNvPr id="7" name="TextBox 6">
            <a:extLst>
              <a:ext uri="{FF2B5EF4-FFF2-40B4-BE49-F238E27FC236}">
                <a16:creationId xmlns:a16="http://schemas.microsoft.com/office/drawing/2014/main" id="{E283C150-1D83-4C51-9B03-8BAD658D964D}"/>
              </a:ext>
            </a:extLst>
          </p:cNvPr>
          <p:cNvSpPr txBox="1"/>
          <p:nvPr/>
        </p:nvSpPr>
        <p:spPr>
          <a:xfrm>
            <a:off x="519254"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Data Engineer</a:t>
            </a:r>
          </a:p>
        </p:txBody>
      </p:sp>
      <p:sp>
        <p:nvSpPr>
          <p:cNvPr id="51" name="TextBox 50">
            <a:extLst>
              <a:ext uri="{FF2B5EF4-FFF2-40B4-BE49-F238E27FC236}">
                <a16:creationId xmlns:a16="http://schemas.microsoft.com/office/drawing/2014/main" id="{E283C150-1D83-4C51-9B03-8BAD658D964D}"/>
              </a:ext>
            </a:extLst>
          </p:cNvPr>
          <p:cNvSpPr txBox="1"/>
          <p:nvPr/>
        </p:nvSpPr>
        <p:spPr>
          <a:xfrm>
            <a:off x="4396129"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Segoe UI Semibold" charset="0"/>
                <a:ea typeface="Segoe UI Semibold" charset="0"/>
                <a:cs typeface="Segoe UI Semibold" charset="0"/>
              </a:rPr>
              <a:t>Data Scientists</a:t>
            </a:r>
            <a:endPar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endParaRPr>
          </a:p>
        </p:txBody>
      </p:sp>
      <p:sp>
        <p:nvSpPr>
          <p:cNvPr id="53" name="TextBox 52">
            <a:extLst>
              <a:ext uri="{FF2B5EF4-FFF2-40B4-BE49-F238E27FC236}">
                <a16:creationId xmlns:a16="http://schemas.microsoft.com/office/drawing/2014/main" id="{E283C150-1D83-4C51-9B03-8BAD658D964D}"/>
              </a:ext>
            </a:extLst>
          </p:cNvPr>
          <p:cNvSpPr txBox="1"/>
          <p:nvPr/>
        </p:nvSpPr>
        <p:spPr>
          <a:xfrm>
            <a:off x="8271550" y="3146558"/>
            <a:ext cx="3410712" cy="338554"/>
          </a:xfrm>
          <a:prstGeom prst="rect">
            <a:avLst/>
          </a:prstGeom>
          <a:solidFill>
            <a:schemeClr val="accent2"/>
          </a:solidFill>
          <a:ln>
            <a:solidFill>
              <a:schemeClr val="accent2"/>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bold" charset="0"/>
                <a:ea typeface="Segoe UI Semibold" charset="0"/>
                <a:cs typeface="Segoe UI Semibold" charset="0"/>
              </a:rPr>
              <a:t>CDO, VP of analytics</a:t>
            </a:r>
          </a:p>
        </p:txBody>
      </p:sp>
    </p:spTree>
    <p:extLst>
      <p:ext uri="{BB962C8B-B14F-4D97-AF65-F5344CB8AC3E}">
        <p14:creationId xmlns:p14="http://schemas.microsoft.com/office/powerpoint/2010/main" val="1095366096"/>
      </p:ext>
    </p:extLst>
  </p:cSld>
  <p:clrMapOvr>
    <a:masterClrMapping/>
  </p:clrMapOvr>
  <p:transition>
    <p:fade/>
  </p:transition>
</p:sld>
</file>

<file path=ppt/theme/theme1.xml><?xml version="1.0" encoding="utf-8"?>
<a:theme xmlns:a="http://schemas.openxmlformats.org/drawingml/2006/main" name="1_Office Theme">
  <a:themeElements>
    <a:clrScheme name="Custom 2">
      <a:dk1>
        <a:srgbClr val="505050"/>
      </a:dk1>
      <a:lt1>
        <a:sysClr val="window" lastClr="FFFFFF"/>
      </a:lt1>
      <a:dk2>
        <a:srgbClr val="E81123"/>
      </a:dk2>
      <a:lt2>
        <a:srgbClr val="D2D2D2"/>
      </a:lt2>
      <a:accent1>
        <a:srgbClr val="E81123"/>
      </a:accent1>
      <a:accent2>
        <a:srgbClr val="BA141A"/>
      </a:accent2>
      <a:accent3>
        <a:srgbClr val="DD5900"/>
      </a:accent3>
      <a:accent4>
        <a:srgbClr val="00BCF2"/>
      </a:accent4>
      <a:accent5>
        <a:srgbClr val="6DC2E9"/>
      </a:accent5>
      <a:accent6>
        <a:srgbClr val="BAD80A"/>
      </a:accent6>
      <a:hlink>
        <a:srgbClr val="0070C0"/>
      </a:hlink>
      <a:folHlink>
        <a:srgbClr val="7FBA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3.xml><?xml version="1.0" encoding="utf-8"?>
<a:theme xmlns:a="http://schemas.openxmlformats.org/drawingml/2006/main" name="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8.potx" id="{1EA6B10B-6E7E-4250-AFB3-F5FDF834EDD5}" vid="{40DC2E39-EB34-4735-A312-28CBD2DF0022}"/>
    </a:ext>
  </a:extLst>
</a:theme>
</file>

<file path=ppt/theme/theme4.xml><?xml version="1.0" encoding="utf-8"?>
<a:theme xmlns:a="http://schemas.openxmlformats.org/drawingml/2006/main" name="WHITE TEMPLATE_CUSTOM">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Consumer_BLUE_2017_05.potx" id="{3111A0BE-7997-4F80-99D7-8D4AB70B2328}" vid="{9924EA75-73A0-4149-B583-CD0D59B7A7EE}"/>
    </a:ext>
  </a:extLst>
</a:theme>
</file>

<file path=ppt/theme/theme5.xml><?xml version="1.0" encoding="utf-8"?>
<a:theme xmlns:a="http://schemas.openxmlformats.org/drawingml/2006/main" name="1_LIGHT GRAY TEMPLATE">
  <a:themeElements>
    <a:clrScheme name="BT - Blue - light gray">
      <a:dk1>
        <a:srgbClr val="353535"/>
      </a:dk1>
      <a:lt1>
        <a:srgbClr val="FFFFFF"/>
      </a:lt1>
      <a:dk2>
        <a:srgbClr val="0078D7"/>
      </a:dk2>
      <a:lt2>
        <a:srgbClr val="E6E6E6"/>
      </a:lt2>
      <a:accent1>
        <a:srgbClr val="0078D7"/>
      </a:accent1>
      <a:accent2>
        <a:srgbClr val="002050"/>
      </a:accent2>
      <a:accent3>
        <a:srgbClr val="00BCF2"/>
      </a:accent3>
      <a:accent4>
        <a:srgbClr val="B4009E"/>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6.potx" id="{2F8DD59E-E948-4E5A-A11A-C48FAC282710}" vid="{C8BF71F1-1EE0-4E1F-B167-02446C4C720F}"/>
    </a:ext>
  </a:extLst>
</a:theme>
</file>

<file path=ppt/theme/theme6.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F3DA5718A5AC4E8F9C7EB61E4B2AAD" ma:contentTypeVersion="7" ma:contentTypeDescription="Create a new document." ma:contentTypeScope="" ma:versionID="9e379ddd5d8bd4bc4fd7bf588ade3cc1">
  <xsd:schema xmlns:xsd="http://www.w3.org/2001/XMLSchema" xmlns:xs="http://www.w3.org/2001/XMLSchema" xmlns:p="http://schemas.microsoft.com/office/2006/metadata/properties" xmlns:ns2="acf0514f-1c5a-4206-b0e8-9d14687ae9d0" xmlns:ns3="f392538f-293c-46f3-8f64-c899a317f487" targetNamespace="http://schemas.microsoft.com/office/2006/metadata/properties" ma:root="true" ma:fieldsID="6aea305fcbcd106efd0bdeb52ac75493" ns2:_="" ns3:_="">
    <xsd:import namespace="acf0514f-1c5a-4206-b0e8-9d14687ae9d0"/>
    <xsd:import namespace="f392538f-293c-46f3-8f64-c899a317f48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f0514f-1c5a-4206-b0e8-9d14687ae9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92538f-293c-46f3-8f64-c899a317f48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acf0514f-1c5a-4206-b0e8-9d14687ae9d0" xsi:nil="true"/>
    <SharedWithUsers xmlns="f392538f-293c-46f3-8f64-c899a317f487">
      <UserInfo>
        <DisplayName>Anna Cosmo</DisplayName>
        <AccountId>35696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E623DC6-A9F8-4FCB-BD36-03FF77E34C4C}">
  <ds:schemaRefs>
    <ds:schemaRef ds:uri="acf0514f-1c5a-4206-b0e8-9d14687ae9d0"/>
    <ds:schemaRef ds:uri="f392538f-293c-46f3-8f64-c899a317f4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7CD4A8D-1C99-41BA-B4F4-A93230B31CC5}">
  <ds:schemaRefs>
    <ds:schemaRef ds:uri="acf0514f-1c5a-4206-b0e8-9d14687ae9d0"/>
    <ds:schemaRef ds:uri="f392538f-293c-46f3-8f64-c899a317f4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1F7F0E5-7EE8-45C0-8DDB-33694413D99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1587</Words>
  <Application>Microsoft Office PowerPoint</Application>
  <PresentationFormat>Widescreen</PresentationFormat>
  <Paragraphs>289</Paragraphs>
  <Slides>12</Slides>
  <Notes>11</Notes>
  <HiddenSlides>0</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12</vt:i4>
      </vt:variant>
    </vt:vector>
  </HeadingPairs>
  <TitlesOfParts>
    <vt:vector size="27" baseType="lpstr">
      <vt:lpstr>Arial</vt:lpstr>
      <vt:lpstr>Calibri</vt:lpstr>
      <vt:lpstr>Consolas</vt:lpstr>
      <vt:lpstr>Segoe Pro</vt:lpstr>
      <vt:lpstr>Segoe UI</vt:lpstr>
      <vt:lpstr>Segoe UI Light</vt:lpstr>
      <vt:lpstr>Segoe UI Semibold</vt:lpstr>
      <vt:lpstr>Segoe UI Semilight</vt:lpstr>
      <vt:lpstr>Wingdings</vt:lpstr>
      <vt:lpstr>1_Office Theme</vt:lpstr>
      <vt:lpstr>Server and Cloud 2013</vt:lpstr>
      <vt:lpstr>LIGHT GRAY TEMPLATE</vt:lpstr>
      <vt:lpstr>WHITE TEMPLATE_CUSTOM</vt:lpstr>
      <vt:lpstr>1_LIGHT GRAY TEMPLATE</vt:lpstr>
      <vt:lpstr>2_5-50091_TR24_BO_CT_Template</vt:lpstr>
      <vt:lpstr>Azure Storage</vt:lpstr>
      <vt:lpstr>Core infrastructure</vt:lpstr>
      <vt:lpstr>PowerPoint Presentation</vt:lpstr>
      <vt:lpstr>Secure, scalable and highly available storage options  for every use case</vt:lpstr>
      <vt:lpstr>Azure Storage Durability</vt:lpstr>
      <vt:lpstr>Contemporary Cloud Data Lake</vt:lpstr>
      <vt:lpstr>Azure Data Lake Storage Gen2</vt:lpstr>
      <vt:lpstr>Azure Data Lake Storage Gen2</vt:lpstr>
      <vt:lpstr>PowerPoint Presentation</vt:lpstr>
      <vt:lpstr>Big data &amp; Data warehouse</vt:lpstr>
      <vt:lpstr>Big Data &amp; Advanced Analytics at a glance</vt:lpstr>
      <vt:lpstr> Q &amp; 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Storage</dc:title>
  <dc:subject/>
  <dc:creator/>
  <dc:description/>
  <cp:lastModifiedBy/>
  <cp:revision>1</cp:revision>
  <dcterms:created xsi:type="dcterms:W3CDTF">2013-10-01T19:07:21Z</dcterms:created>
  <dcterms:modified xsi:type="dcterms:W3CDTF">2020-06-10T13:11:39Z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takhoshi@microsoft.com</vt:lpwstr>
  </property>
  <property fmtid="{D5CDD505-2E9C-101B-9397-08002B2CF9AE}" pid="6" name="MSIP_Label_f42aa342-8706-4288-bd11-ebb85995028c_SetDate">
    <vt:lpwstr>2017-10-15T21:53:25.0105594-07:00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0x0101002DF3DA5718A5AC4E8F9C7EB61E4B2AAD</vt:lpwstr>
  </property>
  <property fmtid="{D5CDD505-2E9C-101B-9397-08002B2CF9AE}" pid="12" name="AuthorIds_UIVersion_1024">
    <vt:lpwstr>9110</vt:lpwstr>
  </property>
  <property fmtid="{D5CDD505-2E9C-101B-9397-08002B2CF9AE}" pid="13" name="AuthorIds_UIVersion_2560">
    <vt:lpwstr>16990,61247</vt:lpwstr>
  </property>
</Properties>
</file>